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diagrams/colors2.xml" ContentType="application/vnd.openxmlformats-officedocument.drawingml.diagramColors+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quickStyle1.xml" ContentType="application/vnd.openxmlformats-officedocument.drawingml.diagramStyl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diagrams/layout2.xml" ContentType="application/vnd.openxmlformats-officedocument.drawingml.diagram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diagrams/quickStyle2.xml" ContentType="application/vnd.openxmlformats-officedocument.drawingml.diagramStyle+xml"/>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42.xml" ContentType="application/vnd.openxmlformats-officedocument.presentationml.notesSlid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slideLayouts/slideLayout19.xml" ContentType="application/vnd.openxmlformats-officedocument.presentationml.slideLayout+xml"/>
  <Override PartName="/ppt/diagrams/drawing1.xml" ContentType="application/vnd.ms-office.drawingml.diagramDrawing+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ppt/notesSlides/notesSlide43.xml" ContentType="application/vnd.openxmlformats-officedocument.presentationml.notesSlide+xml"/>
  <Override PartName="/ppt/diagrams/colors1.xml" ContentType="application/vnd.openxmlformats-officedocument.drawingml.diagramColors+xml"/>
  <Override PartName="/ppt/notesMasters/notesMaster1.xml" ContentType="application/vnd.openxmlformats-officedocument.presentationml.notesMaster+xml"/>
  <Override PartName="/docProps/app.xml" ContentType="application/vnd.openxmlformats-officedocument.extended-properties+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diagrams/drawing2.xml" ContentType="application/vnd.ms-office.drawingml.diagramDrawing+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Default Extension="pict" ContentType="image/pict"/>
  <Override PartName="/ppt/notesSlides/notesSlide21.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40.xml" ContentType="application/vnd.openxmlformats-officedocument.presentationml.notesSlide+xml"/>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912" r:id="rId1"/>
  </p:sldMasterIdLst>
  <p:notesMasterIdLst>
    <p:notesMasterId r:id="rId55"/>
  </p:notesMasterIdLst>
  <p:handoutMasterIdLst>
    <p:handoutMasterId r:id="rId56"/>
  </p:handoutMasterIdLst>
  <p:sldIdLst>
    <p:sldId id="256" r:id="rId2"/>
    <p:sldId id="257" r:id="rId3"/>
    <p:sldId id="266" r:id="rId4"/>
    <p:sldId id="259" r:id="rId5"/>
    <p:sldId id="258" r:id="rId6"/>
    <p:sldId id="263" r:id="rId7"/>
    <p:sldId id="267" r:id="rId8"/>
    <p:sldId id="288" r:id="rId9"/>
    <p:sldId id="260" r:id="rId10"/>
    <p:sldId id="289" r:id="rId11"/>
    <p:sldId id="261" r:id="rId12"/>
    <p:sldId id="265" r:id="rId13"/>
    <p:sldId id="305" r:id="rId14"/>
    <p:sldId id="298" r:id="rId15"/>
    <p:sldId id="270" r:id="rId16"/>
    <p:sldId id="273" r:id="rId17"/>
    <p:sldId id="274" r:id="rId18"/>
    <p:sldId id="281" r:id="rId19"/>
    <p:sldId id="277" r:id="rId20"/>
    <p:sldId id="278" r:id="rId21"/>
    <p:sldId id="279" r:id="rId22"/>
    <p:sldId id="280" r:id="rId23"/>
    <p:sldId id="282" r:id="rId24"/>
    <p:sldId id="315" r:id="rId25"/>
    <p:sldId id="291" r:id="rId26"/>
    <p:sldId id="316" r:id="rId27"/>
    <p:sldId id="290" r:id="rId28"/>
    <p:sldId id="283" r:id="rId29"/>
    <p:sldId id="293" r:id="rId30"/>
    <p:sldId id="286" r:id="rId31"/>
    <p:sldId id="287" r:id="rId32"/>
    <p:sldId id="269" r:id="rId33"/>
    <p:sldId id="295" r:id="rId34"/>
    <p:sldId id="297" r:id="rId35"/>
    <p:sldId id="299" r:id="rId36"/>
    <p:sldId id="307" r:id="rId37"/>
    <p:sldId id="308" r:id="rId38"/>
    <p:sldId id="306" r:id="rId39"/>
    <p:sldId id="309" r:id="rId40"/>
    <p:sldId id="310" r:id="rId41"/>
    <p:sldId id="311" r:id="rId42"/>
    <p:sldId id="312" r:id="rId43"/>
    <p:sldId id="294" r:id="rId44"/>
    <p:sldId id="296" r:id="rId45"/>
    <p:sldId id="301" r:id="rId46"/>
    <p:sldId id="302" r:id="rId47"/>
    <p:sldId id="300" r:id="rId48"/>
    <p:sldId id="304" r:id="rId49"/>
    <p:sldId id="303" r:id="rId50"/>
    <p:sldId id="285" r:id="rId51"/>
    <p:sldId id="314" r:id="rId52"/>
    <p:sldId id="313" r:id="rId53"/>
    <p:sldId id="284" r:id="rId54"/>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clrMru>
    <a:srgbClr val="800080"/>
    <a:srgbClr val="FFFF00"/>
    <a:srgbClr val="FFFF66"/>
    <a:srgbClr val="66FFFF"/>
    <a:srgbClr val="66FFCC"/>
    <a:srgbClr val="CC66FF"/>
    <a:srgbClr val="FF8000"/>
    <a:srgbClr val="408000"/>
    <a:srgbClr val="004080"/>
    <a:srgbClr val="400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02" autoAdjust="0"/>
    <p:restoredTop sz="78939" autoAdjust="0"/>
  </p:normalViewPr>
  <p:slideViewPr>
    <p:cSldViewPr snapToObjects="1">
      <p:cViewPr varScale="1">
        <p:scale>
          <a:sx n="78" d="100"/>
          <a:sy n="78" d="100"/>
        </p:scale>
        <p:origin x="-17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18766C-D694-384A-A49B-8CD8B4AA7B98}" type="doc">
      <dgm:prSet loTypeId="urn:microsoft.com/office/officeart/2005/8/layout/cycle8" loCatId="cycle" qsTypeId="urn:microsoft.com/office/officeart/2005/8/quickstyle/simple4" qsCatId="simple" csTypeId="urn:microsoft.com/office/officeart/2005/8/colors/accent1_2" csCatId="accent1" phldr="1"/>
      <dgm:spPr/>
    </dgm:pt>
    <dgm:pt modelId="{806F198F-6A9B-B645-9B01-281FB2859F28}">
      <dgm:prSet phldrT="[Text]" custT="1"/>
      <dgm:spPr>
        <a:solidFill>
          <a:srgbClr val="66FFCC"/>
        </a:solidFill>
      </dgm:spPr>
      <dgm:t>
        <a:bodyPr/>
        <a:lstStyle/>
        <a:p>
          <a:r>
            <a:rPr lang="de-DE" sz="1200" b="1" i="0" dirty="0" smtClean="0">
              <a:solidFill>
                <a:srgbClr val="000090"/>
              </a:solidFill>
              <a:latin typeface="Lucida Sans"/>
            </a:rPr>
            <a:t>Empfindungen</a:t>
          </a:r>
          <a:endParaRPr lang="de-DE" sz="1200" b="1" i="0" dirty="0">
            <a:solidFill>
              <a:srgbClr val="000090"/>
            </a:solidFill>
            <a:latin typeface="Lucida Sans"/>
          </a:endParaRPr>
        </a:p>
      </dgm:t>
    </dgm:pt>
    <dgm:pt modelId="{97FB0240-71B8-F24F-9405-821D0FA22F65}" type="parTrans" cxnId="{A4325D61-95FF-5644-9E4E-0BD1924497DF}">
      <dgm:prSet/>
      <dgm:spPr/>
      <dgm:t>
        <a:bodyPr/>
        <a:lstStyle/>
        <a:p>
          <a:endParaRPr lang="de-DE"/>
        </a:p>
      </dgm:t>
    </dgm:pt>
    <dgm:pt modelId="{501DDDAC-54EF-C948-9751-E6C2CEF1498A}" type="sibTrans" cxnId="{A4325D61-95FF-5644-9E4E-0BD1924497DF}">
      <dgm:prSet/>
      <dgm:spPr/>
      <dgm:t>
        <a:bodyPr/>
        <a:lstStyle/>
        <a:p>
          <a:endParaRPr lang="de-DE"/>
        </a:p>
      </dgm:t>
    </dgm:pt>
    <dgm:pt modelId="{124B7BE6-9DB5-BB41-98A5-07CB85EFE929}">
      <dgm:prSet custT="1"/>
      <dgm:spPr>
        <a:solidFill>
          <a:srgbClr val="66FFFF"/>
        </a:solidFill>
      </dgm:spPr>
      <dgm:t>
        <a:bodyPr/>
        <a:lstStyle/>
        <a:p>
          <a:r>
            <a:rPr lang="de-DE" sz="1200" b="1" i="0" dirty="0" smtClean="0">
              <a:solidFill>
                <a:srgbClr val="000090"/>
              </a:solidFill>
              <a:latin typeface="Lucida Sans"/>
            </a:rPr>
            <a:t>Fluss der  Gedanken</a:t>
          </a:r>
          <a:endParaRPr lang="de-DE" sz="1200" b="1" i="0" dirty="0">
            <a:solidFill>
              <a:srgbClr val="000090"/>
            </a:solidFill>
            <a:latin typeface="Lucida Sans"/>
          </a:endParaRPr>
        </a:p>
      </dgm:t>
    </dgm:pt>
    <dgm:pt modelId="{8188C299-0F62-E542-B352-6D0835A8D272}" type="parTrans" cxnId="{F96AB57D-5B24-6043-961E-7018D2EB9152}">
      <dgm:prSet/>
      <dgm:spPr/>
      <dgm:t>
        <a:bodyPr/>
        <a:lstStyle/>
        <a:p>
          <a:endParaRPr lang="de-DE"/>
        </a:p>
      </dgm:t>
    </dgm:pt>
    <dgm:pt modelId="{B9C9E387-76E6-DD4F-ADE1-0F1D8C1DD907}" type="sibTrans" cxnId="{F96AB57D-5B24-6043-961E-7018D2EB9152}">
      <dgm:prSet/>
      <dgm:spPr/>
      <dgm:t>
        <a:bodyPr/>
        <a:lstStyle/>
        <a:p>
          <a:endParaRPr lang="de-DE"/>
        </a:p>
      </dgm:t>
    </dgm:pt>
    <dgm:pt modelId="{C418D9D0-47EA-034B-872E-68114629D79C}">
      <dgm:prSet phldrT="[Text]" custT="1"/>
      <dgm:spPr>
        <a:solidFill>
          <a:srgbClr val="800080"/>
        </a:solidFill>
      </dgm:spPr>
      <dgm:t>
        <a:bodyPr/>
        <a:lstStyle/>
        <a:p>
          <a:r>
            <a:rPr lang="de-DE" sz="1200" b="1" i="0" dirty="0" smtClean="0">
              <a:solidFill>
                <a:schemeClr val="bg1"/>
              </a:solidFill>
              <a:latin typeface="Lucida Sans"/>
            </a:rPr>
            <a:t>Bewegungs-</a:t>
          </a:r>
        </a:p>
        <a:p>
          <a:r>
            <a:rPr lang="de-DE" sz="1200" b="1" i="0" dirty="0" smtClean="0">
              <a:solidFill>
                <a:schemeClr val="bg1"/>
              </a:solidFill>
              <a:latin typeface="Lucida Sans"/>
            </a:rPr>
            <a:t>Muster</a:t>
          </a:r>
          <a:br>
            <a:rPr lang="de-DE" sz="1200" b="1" i="0" dirty="0" smtClean="0">
              <a:solidFill>
                <a:schemeClr val="bg1"/>
              </a:solidFill>
              <a:latin typeface="Lucida Sans"/>
            </a:rPr>
          </a:br>
          <a:r>
            <a:rPr lang="de-DE" sz="1200" b="1" i="0" dirty="0" smtClean="0">
              <a:solidFill>
                <a:schemeClr val="bg1"/>
              </a:solidFill>
              <a:latin typeface="Lucida Sans"/>
            </a:rPr>
            <a:t>Handlungen</a:t>
          </a:r>
          <a:endParaRPr lang="de-DE" sz="1200" b="1" i="0" dirty="0">
            <a:solidFill>
              <a:schemeClr val="bg1"/>
            </a:solidFill>
            <a:latin typeface="Lucida Sans"/>
          </a:endParaRPr>
        </a:p>
      </dgm:t>
    </dgm:pt>
    <dgm:pt modelId="{412E04E3-6AE9-A947-A46C-34B41EBB117A}" type="sibTrans" cxnId="{5D72E6C3-F9CB-AD44-82EF-85EE2F393A35}">
      <dgm:prSet/>
      <dgm:spPr/>
      <dgm:t>
        <a:bodyPr/>
        <a:lstStyle/>
        <a:p>
          <a:endParaRPr lang="de-DE"/>
        </a:p>
      </dgm:t>
    </dgm:pt>
    <dgm:pt modelId="{09D61D76-27AC-7C4D-A0B3-0420D3DA4363}" type="parTrans" cxnId="{5D72E6C3-F9CB-AD44-82EF-85EE2F393A35}">
      <dgm:prSet/>
      <dgm:spPr/>
      <dgm:t>
        <a:bodyPr/>
        <a:lstStyle/>
        <a:p>
          <a:endParaRPr lang="de-DE"/>
        </a:p>
      </dgm:t>
    </dgm:pt>
    <dgm:pt modelId="{92810460-DCE7-AE46-B10D-94A5CC556464}">
      <dgm:prSet custT="1"/>
      <dgm:spPr>
        <a:solidFill>
          <a:srgbClr val="FFFF00"/>
        </a:solidFill>
      </dgm:spPr>
      <dgm:t>
        <a:bodyPr/>
        <a:lstStyle/>
        <a:p>
          <a:r>
            <a:rPr lang="de-DE" sz="1200" b="1" i="0" dirty="0" smtClean="0">
              <a:solidFill>
                <a:srgbClr val="000090"/>
              </a:solidFill>
              <a:latin typeface="Lucida Sans"/>
            </a:rPr>
            <a:t>Fokussierung der Wahrnehmung</a:t>
          </a:r>
          <a:endParaRPr lang="de-DE" sz="1200" b="1" i="0" dirty="0">
            <a:solidFill>
              <a:srgbClr val="000090"/>
            </a:solidFill>
            <a:latin typeface="Lucida Sans"/>
          </a:endParaRPr>
        </a:p>
      </dgm:t>
    </dgm:pt>
    <dgm:pt modelId="{31C0684C-55D9-5A45-A2D2-1F8DBFEC20C3}" type="parTrans" cxnId="{4B7A1FEC-094D-9647-A165-077EB5FB4C1C}">
      <dgm:prSet/>
      <dgm:spPr/>
      <dgm:t>
        <a:bodyPr/>
        <a:lstStyle/>
        <a:p>
          <a:endParaRPr lang="de-DE"/>
        </a:p>
      </dgm:t>
    </dgm:pt>
    <dgm:pt modelId="{7752B3A5-5B57-8F47-B63F-552C6236B961}" type="sibTrans" cxnId="{4B7A1FEC-094D-9647-A165-077EB5FB4C1C}">
      <dgm:prSet/>
      <dgm:spPr/>
      <dgm:t>
        <a:bodyPr/>
        <a:lstStyle/>
        <a:p>
          <a:endParaRPr lang="de-DE"/>
        </a:p>
      </dgm:t>
    </dgm:pt>
    <dgm:pt modelId="{0B57B54A-B90B-E648-AE89-120C654F9293}">
      <dgm:prSet custT="1"/>
      <dgm:spPr>
        <a:solidFill>
          <a:srgbClr val="CC66FF"/>
        </a:solidFill>
      </dgm:spPr>
      <dgm:t>
        <a:bodyPr/>
        <a:lstStyle/>
        <a:p>
          <a:r>
            <a:rPr lang="de-DE" sz="1200" b="1" i="0" dirty="0" smtClean="0">
              <a:solidFill>
                <a:srgbClr val="000090"/>
              </a:solidFill>
              <a:latin typeface="Lucida Sans"/>
            </a:rPr>
            <a:t>Gefühle</a:t>
          </a:r>
          <a:endParaRPr lang="de-DE" sz="1200" b="1" i="0" dirty="0">
            <a:solidFill>
              <a:srgbClr val="000090"/>
            </a:solidFill>
            <a:latin typeface="Lucida Sans"/>
          </a:endParaRPr>
        </a:p>
      </dgm:t>
    </dgm:pt>
    <dgm:pt modelId="{5E5D24B5-09B7-534B-B511-8322E22D70E3}" type="parTrans" cxnId="{F8BB73A7-5564-DF4A-A4CF-DF381E3A8EF0}">
      <dgm:prSet/>
      <dgm:spPr/>
      <dgm:t>
        <a:bodyPr/>
        <a:lstStyle/>
        <a:p>
          <a:endParaRPr lang="de-DE"/>
        </a:p>
      </dgm:t>
    </dgm:pt>
    <dgm:pt modelId="{BF16FE62-336E-3D43-BF20-C87A3FFC2422}" type="sibTrans" cxnId="{F8BB73A7-5564-DF4A-A4CF-DF381E3A8EF0}">
      <dgm:prSet/>
      <dgm:spPr/>
      <dgm:t>
        <a:bodyPr/>
        <a:lstStyle/>
        <a:p>
          <a:endParaRPr lang="de-DE"/>
        </a:p>
      </dgm:t>
    </dgm:pt>
    <dgm:pt modelId="{69558EE8-58BE-8A4E-B231-8737F3AD3182}" type="pres">
      <dgm:prSet presAssocID="{1A18766C-D694-384A-A49B-8CD8B4AA7B98}" presName="compositeShape" presStyleCnt="0">
        <dgm:presLayoutVars>
          <dgm:chMax val="7"/>
          <dgm:dir/>
          <dgm:resizeHandles val="exact"/>
        </dgm:presLayoutVars>
      </dgm:prSet>
      <dgm:spPr/>
    </dgm:pt>
    <dgm:pt modelId="{BCBB2F1B-AA89-ED4E-BCC1-EFB1F68E23AE}" type="pres">
      <dgm:prSet presAssocID="{1A18766C-D694-384A-A49B-8CD8B4AA7B98}" presName="wedge1" presStyleLbl="node1" presStyleIdx="0" presStyleCnt="5"/>
      <dgm:spPr/>
      <dgm:t>
        <a:bodyPr/>
        <a:lstStyle/>
        <a:p>
          <a:endParaRPr lang="de-DE"/>
        </a:p>
      </dgm:t>
    </dgm:pt>
    <dgm:pt modelId="{0B2AB311-E250-BC4F-B655-DEC1F91C3D7D}" type="pres">
      <dgm:prSet presAssocID="{1A18766C-D694-384A-A49B-8CD8B4AA7B98}" presName="dummy1a" presStyleCnt="0"/>
      <dgm:spPr/>
    </dgm:pt>
    <dgm:pt modelId="{CB780F16-0992-ED45-8114-B3B5739295FA}" type="pres">
      <dgm:prSet presAssocID="{1A18766C-D694-384A-A49B-8CD8B4AA7B98}" presName="dummy1b" presStyleCnt="0"/>
      <dgm:spPr/>
    </dgm:pt>
    <dgm:pt modelId="{3358E6AE-C624-3F41-8BE6-F8E26BFE29A4}" type="pres">
      <dgm:prSet presAssocID="{1A18766C-D694-384A-A49B-8CD8B4AA7B98}" presName="wedge1Tx" presStyleLbl="node1" presStyleIdx="0" presStyleCnt="5">
        <dgm:presLayoutVars>
          <dgm:chMax val="0"/>
          <dgm:chPref val="0"/>
          <dgm:bulletEnabled val="1"/>
        </dgm:presLayoutVars>
      </dgm:prSet>
      <dgm:spPr/>
      <dgm:t>
        <a:bodyPr/>
        <a:lstStyle/>
        <a:p>
          <a:endParaRPr lang="de-DE"/>
        </a:p>
      </dgm:t>
    </dgm:pt>
    <dgm:pt modelId="{8A44C108-7DD6-E844-A920-0498A606D8A6}" type="pres">
      <dgm:prSet presAssocID="{1A18766C-D694-384A-A49B-8CD8B4AA7B98}" presName="wedge2" presStyleLbl="node1" presStyleIdx="1" presStyleCnt="5"/>
      <dgm:spPr/>
      <dgm:t>
        <a:bodyPr/>
        <a:lstStyle/>
        <a:p>
          <a:endParaRPr lang="de-DE"/>
        </a:p>
      </dgm:t>
    </dgm:pt>
    <dgm:pt modelId="{B92CA8C2-8B42-CE48-88C1-B69AEEC2DDA3}" type="pres">
      <dgm:prSet presAssocID="{1A18766C-D694-384A-A49B-8CD8B4AA7B98}" presName="dummy2a" presStyleCnt="0"/>
      <dgm:spPr/>
    </dgm:pt>
    <dgm:pt modelId="{05AA4B65-9549-3A4A-B174-3531A330A095}" type="pres">
      <dgm:prSet presAssocID="{1A18766C-D694-384A-A49B-8CD8B4AA7B98}" presName="dummy2b" presStyleCnt="0"/>
      <dgm:spPr/>
    </dgm:pt>
    <dgm:pt modelId="{52625B10-FA67-B243-88D6-D16D824C2813}" type="pres">
      <dgm:prSet presAssocID="{1A18766C-D694-384A-A49B-8CD8B4AA7B98}" presName="wedge2Tx" presStyleLbl="node1" presStyleIdx="1" presStyleCnt="5">
        <dgm:presLayoutVars>
          <dgm:chMax val="0"/>
          <dgm:chPref val="0"/>
          <dgm:bulletEnabled val="1"/>
        </dgm:presLayoutVars>
      </dgm:prSet>
      <dgm:spPr/>
      <dgm:t>
        <a:bodyPr/>
        <a:lstStyle/>
        <a:p>
          <a:endParaRPr lang="de-DE"/>
        </a:p>
      </dgm:t>
    </dgm:pt>
    <dgm:pt modelId="{C68BBEE8-DD98-AA4B-9F79-98E3EBEBE23A}" type="pres">
      <dgm:prSet presAssocID="{1A18766C-D694-384A-A49B-8CD8B4AA7B98}" presName="wedge3" presStyleLbl="node1" presStyleIdx="2" presStyleCnt="5"/>
      <dgm:spPr/>
      <dgm:t>
        <a:bodyPr/>
        <a:lstStyle/>
        <a:p>
          <a:endParaRPr lang="de-DE"/>
        </a:p>
      </dgm:t>
    </dgm:pt>
    <dgm:pt modelId="{B033069A-0C27-334F-B2DC-CAAA33A67B6F}" type="pres">
      <dgm:prSet presAssocID="{1A18766C-D694-384A-A49B-8CD8B4AA7B98}" presName="dummy3a" presStyleCnt="0"/>
      <dgm:spPr/>
    </dgm:pt>
    <dgm:pt modelId="{7A4290BE-8B56-DA48-867A-0F42F607D7A7}" type="pres">
      <dgm:prSet presAssocID="{1A18766C-D694-384A-A49B-8CD8B4AA7B98}" presName="dummy3b" presStyleCnt="0"/>
      <dgm:spPr/>
    </dgm:pt>
    <dgm:pt modelId="{5E74BA12-5D67-204B-8D83-14895FC9E334}" type="pres">
      <dgm:prSet presAssocID="{1A18766C-D694-384A-A49B-8CD8B4AA7B98}" presName="wedge3Tx" presStyleLbl="node1" presStyleIdx="2" presStyleCnt="5">
        <dgm:presLayoutVars>
          <dgm:chMax val="0"/>
          <dgm:chPref val="0"/>
          <dgm:bulletEnabled val="1"/>
        </dgm:presLayoutVars>
      </dgm:prSet>
      <dgm:spPr/>
      <dgm:t>
        <a:bodyPr/>
        <a:lstStyle/>
        <a:p>
          <a:endParaRPr lang="de-DE"/>
        </a:p>
      </dgm:t>
    </dgm:pt>
    <dgm:pt modelId="{6F760583-D3F2-9947-A9F1-50B26C51CEC5}" type="pres">
      <dgm:prSet presAssocID="{1A18766C-D694-384A-A49B-8CD8B4AA7B98}" presName="wedge4" presStyleLbl="node1" presStyleIdx="3" presStyleCnt="5"/>
      <dgm:spPr/>
      <dgm:t>
        <a:bodyPr/>
        <a:lstStyle/>
        <a:p>
          <a:endParaRPr lang="de-DE"/>
        </a:p>
      </dgm:t>
    </dgm:pt>
    <dgm:pt modelId="{435F8288-0C9D-384A-81C3-9F13F1BFB8C4}" type="pres">
      <dgm:prSet presAssocID="{1A18766C-D694-384A-A49B-8CD8B4AA7B98}" presName="dummy4a" presStyleCnt="0"/>
      <dgm:spPr/>
    </dgm:pt>
    <dgm:pt modelId="{76E1966D-500B-D740-9F12-1931BA752065}" type="pres">
      <dgm:prSet presAssocID="{1A18766C-D694-384A-A49B-8CD8B4AA7B98}" presName="dummy4b" presStyleCnt="0"/>
      <dgm:spPr/>
    </dgm:pt>
    <dgm:pt modelId="{0DC34C48-E097-0D4A-B7A3-BB6A7B34918B}" type="pres">
      <dgm:prSet presAssocID="{1A18766C-D694-384A-A49B-8CD8B4AA7B98}" presName="wedge4Tx" presStyleLbl="node1" presStyleIdx="3" presStyleCnt="5">
        <dgm:presLayoutVars>
          <dgm:chMax val="0"/>
          <dgm:chPref val="0"/>
          <dgm:bulletEnabled val="1"/>
        </dgm:presLayoutVars>
      </dgm:prSet>
      <dgm:spPr/>
      <dgm:t>
        <a:bodyPr/>
        <a:lstStyle/>
        <a:p>
          <a:endParaRPr lang="de-DE"/>
        </a:p>
      </dgm:t>
    </dgm:pt>
    <dgm:pt modelId="{A8E4BD41-719D-1745-98D2-A9BE82A81BA8}" type="pres">
      <dgm:prSet presAssocID="{1A18766C-D694-384A-A49B-8CD8B4AA7B98}" presName="wedge5" presStyleLbl="node1" presStyleIdx="4" presStyleCnt="5"/>
      <dgm:spPr/>
      <dgm:t>
        <a:bodyPr/>
        <a:lstStyle/>
        <a:p>
          <a:endParaRPr lang="de-DE"/>
        </a:p>
      </dgm:t>
    </dgm:pt>
    <dgm:pt modelId="{EE3AA053-A33A-9B45-8F32-CC7EE7453038}" type="pres">
      <dgm:prSet presAssocID="{1A18766C-D694-384A-A49B-8CD8B4AA7B98}" presName="dummy5a" presStyleCnt="0"/>
      <dgm:spPr/>
    </dgm:pt>
    <dgm:pt modelId="{B0975E31-768C-B545-B7CA-D153F4736C97}" type="pres">
      <dgm:prSet presAssocID="{1A18766C-D694-384A-A49B-8CD8B4AA7B98}" presName="dummy5b" presStyleCnt="0"/>
      <dgm:spPr/>
    </dgm:pt>
    <dgm:pt modelId="{045C2149-623F-AF47-98D8-0EE528BDD245}" type="pres">
      <dgm:prSet presAssocID="{1A18766C-D694-384A-A49B-8CD8B4AA7B98}" presName="wedge5Tx" presStyleLbl="node1" presStyleIdx="4" presStyleCnt="5">
        <dgm:presLayoutVars>
          <dgm:chMax val="0"/>
          <dgm:chPref val="0"/>
          <dgm:bulletEnabled val="1"/>
        </dgm:presLayoutVars>
      </dgm:prSet>
      <dgm:spPr/>
      <dgm:t>
        <a:bodyPr/>
        <a:lstStyle/>
        <a:p>
          <a:endParaRPr lang="de-DE"/>
        </a:p>
      </dgm:t>
    </dgm:pt>
    <dgm:pt modelId="{DB51FA79-288A-6844-9B72-B8D818823754}" type="pres">
      <dgm:prSet presAssocID="{501DDDAC-54EF-C948-9751-E6C2CEF1498A}" presName="arrowWedge1" presStyleLbl="fgSibTrans2D1" presStyleIdx="0" presStyleCnt="5"/>
      <dgm:spPr/>
    </dgm:pt>
    <dgm:pt modelId="{D2933800-3057-7848-BB09-A4491FB81F68}" type="pres">
      <dgm:prSet presAssocID="{B9C9E387-76E6-DD4F-ADE1-0F1D8C1DD907}" presName="arrowWedge2" presStyleLbl="fgSibTrans2D1" presStyleIdx="1" presStyleCnt="5"/>
      <dgm:spPr/>
    </dgm:pt>
    <dgm:pt modelId="{9060576F-99A9-A34A-8F0F-05D72568AD0C}" type="pres">
      <dgm:prSet presAssocID="{412E04E3-6AE9-A947-A46C-34B41EBB117A}" presName="arrowWedge3" presStyleLbl="fgSibTrans2D1" presStyleIdx="2" presStyleCnt="5"/>
      <dgm:spPr/>
    </dgm:pt>
    <dgm:pt modelId="{9502C7A2-8422-3C41-9954-C816B540AA44}" type="pres">
      <dgm:prSet presAssocID="{7752B3A5-5B57-8F47-B63F-552C6236B961}" presName="arrowWedge4" presStyleLbl="fgSibTrans2D1" presStyleIdx="3" presStyleCnt="5"/>
      <dgm:spPr/>
    </dgm:pt>
    <dgm:pt modelId="{C6ACA9D2-92EB-DF40-982D-AB2C5435F202}" type="pres">
      <dgm:prSet presAssocID="{BF16FE62-336E-3D43-BF20-C87A3FFC2422}" presName="arrowWedge5" presStyleLbl="fgSibTrans2D1" presStyleIdx="4" presStyleCnt="5"/>
      <dgm:spPr/>
    </dgm:pt>
  </dgm:ptLst>
  <dgm:cxnLst>
    <dgm:cxn modelId="{F8BB73A7-5564-DF4A-A4CF-DF381E3A8EF0}" srcId="{1A18766C-D694-384A-A49B-8CD8B4AA7B98}" destId="{0B57B54A-B90B-E648-AE89-120C654F9293}" srcOrd="4" destOrd="0" parTransId="{5E5D24B5-09B7-534B-B511-8322E22D70E3}" sibTransId="{BF16FE62-336E-3D43-BF20-C87A3FFC2422}"/>
    <dgm:cxn modelId="{A4325D61-95FF-5644-9E4E-0BD1924497DF}" srcId="{1A18766C-D694-384A-A49B-8CD8B4AA7B98}" destId="{806F198F-6A9B-B645-9B01-281FB2859F28}" srcOrd="0" destOrd="0" parTransId="{97FB0240-71B8-F24F-9405-821D0FA22F65}" sibTransId="{501DDDAC-54EF-C948-9751-E6C2CEF1498A}"/>
    <dgm:cxn modelId="{9B45FCC5-9A00-B94F-AFEF-079F44604075}" type="presOf" srcId="{806F198F-6A9B-B645-9B01-281FB2859F28}" destId="{3358E6AE-C624-3F41-8BE6-F8E26BFE29A4}" srcOrd="1" destOrd="0" presId="urn:microsoft.com/office/officeart/2005/8/layout/cycle8"/>
    <dgm:cxn modelId="{4B7A1FEC-094D-9647-A165-077EB5FB4C1C}" srcId="{1A18766C-D694-384A-A49B-8CD8B4AA7B98}" destId="{92810460-DCE7-AE46-B10D-94A5CC556464}" srcOrd="3" destOrd="0" parTransId="{31C0684C-55D9-5A45-A2D2-1F8DBFEC20C3}" sibTransId="{7752B3A5-5B57-8F47-B63F-552C6236B961}"/>
    <dgm:cxn modelId="{30454937-24E1-374B-8E4D-16966F223E5B}" type="presOf" srcId="{0B57B54A-B90B-E648-AE89-120C654F9293}" destId="{A8E4BD41-719D-1745-98D2-A9BE82A81BA8}" srcOrd="0" destOrd="0" presId="urn:microsoft.com/office/officeart/2005/8/layout/cycle8"/>
    <dgm:cxn modelId="{5D72E6C3-F9CB-AD44-82EF-85EE2F393A35}" srcId="{1A18766C-D694-384A-A49B-8CD8B4AA7B98}" destId="{C418D9D0-47EA-034B-872E-68114629D79C}" srcOrd="2" destOrd="0" parTransId="{09D61D76-27AC-7C4D-A0B3-0420D3DA4363}" sibTransId="{412E04E3-6AE9-A947-A46C-34B41EBB117A}"/>
    <dgm:cxn modelId="{01669F35-F0B9-AE41-80CA-798850A91FF5}" type="presOf" srcId="{124B7BE6-9DB5-BB41-98A5-07CB85EFE929}" destId="{8A44C108-7DD6-E844-A920-0498A606D8A6}" srcOrd="0" destOrd="0" presId="urn:microsoft.com/office/officeart/2005/8/layout/cycle8"/>
    <dgm:cxn modelId="{9079503A-E8AC-C14B-863C-2B09C9FAAAAE}" type="presOf" srcId="{1A18766C-D694-384A-A49B-8CD8B4AA7B98}" destId="{69558EE8-58BE-8A4E-B231-8737F3AD3182}" srcOrd="0" destOrd="0" presId="urn:microsoft.com/office/officeart/2005/8/layout/cycle8"/>
    <dgm:cxn modelId="{A0178F24-2F41-E147-9AB7-C322A85FD606}" type="presOf" srcId="{124B7BE6-9DB5-BB41-98A5-07CB85EFE929}" destId="{52625B10-FA67-B243-88D6-D16D824C2813}" srcOrd="1" destOrd="0" presId="urn:microsoft.com/office/officeart/2005/8/layout/cycle8"/>
    <dgm:cxn modelId="{BBF0634F-0CE8-D040-BDCA-067C303377B3}" type="presOf" srcId="{C418D9D0-47EA-034B-872E-68114629D79C}" destId="{C68BBEE8-DD98-AA4B-9F79-98E3EBEBE23A}" srcOrd="0" destOrd="0" presId="urn:microsoft.com/office/officeart/2005/8/layout/cycle8"/>
    <dgm:cxn modelId="{74672950-1902-5E40-95AB-F8B252227B3B}" type="presOf" srcId="{92810460-DCE7-AE46-B10D-94A5CC556464}" destId="{0DC34C48-E097-0D4A-B7A3-BB6A7B34918B}" srcOrd="1" destOrd="0" presId="urn:microsoft.com/office/officeart/2005/8/layout/cycle8"/>
    <dgm:cxn modelId="{ACC88158-7ED9-F745-B13E-D888B7DA8663}" type="presOf" srcId="{806F198F-6A9B-B645-9B01-281FB2859F28}" destId="{BCBB2F1B-AA89-ED4E-BCC1-EFB1F68E23AE}" srcOrd="0" destOrd="0" presId="urn:microsoft.com/office/officeart/2005/8/layout/cycle8"/>
    <dgm:cxn modelId="{FAF1446F-3D8A-F94E-B9E5-18A8F11AF20D}" type="presOf" srcId="{C418D9D0-47EA-034B-872E-68114629D79C}" destId="{5E74BA12-5D67-204B-8D83-14895FC9E334}" srcOrd="1" destOrd="0" presId="urn:microsoft.com/office/officeart/2005/8/layout/cycle8"/>
    <dgm:cxn modelId="{73C2986B-9259-A149-BA77-AF307D6668AD}" type="presOf" srcId="{92810460-DCE7-AE46-B10D-94A5CC556464}" destId="{6F760583-D3F2-9947-A9F1-50B26C51CEC5}" srcOrd="0" destOrd="0" presId="urn:microsoft.com/office/officeart/2005/8/layout/cycle8"/>
    <dgm:cxn modelId="{BC9B71C4-CD6D-E44F-987F-C3A086D51E46}" type="presOf" srcId="{0B57B54A-B90B-E648-AE89-120C654F9293}" destId="{045C2149-623F-AF47-98D8-0EE528BDD245}" srcOrd="1" destOrd="0" presId="urn:microsoft.com/office/officeart/2005/8/layout/cycle8"/>
    <dgm:cxn modelId="{F96AB57D-5B24-6043-961E-7018D2EB9152}" srcId="{1A18766C-D694-384A-A49B-8CD8B4AA7B98}" destId="{124B7BE6-9DB5-BB41-98A5-07CB85EFE929}" srcOrd="1" destOrd="0" parTransId="{8188C299-0F62-E542-B352-6D0835A8D272}" sibTransId="{B9C9E387-76E6-DD4F-ADE1-0F1D8C1DD907}"/>
    <dgm:cxn modelId="{54421840-4F9C-7740-AF47-E7BABE86B4C1}" type="presParOf" srcId="{69558EE8-58BE-8A4E-B231-8737F3AD3182}" destId="{BCBB2F1B-AA89-ED4E-BCC1-EFB1F68E23AE}" srcOrd="0" destOrd="0" presId="urn:microsoft.com/office/officeart/2005/8/layout/cycle8"/>
    <dgm:cxn modelId="{32237C8E-FA53-6646-807A-DB227C10B9FB}" type="presParOf" srcId="{69558EE8-58BE-8A4E-B231-8737F3AD3182}" destId="{0B2AB311-E250-BC4F-B655-DEC1F91C3D7D}" srcOrd="1" destOrd="0" presId="urn:microsoft.com/office/officeart/2005/8/layout/cycle8"/>
    <dgm:cxn modelId="{7C55D8E6-BE71-7445-A3C0-310F8A4FA030}" type="presParOf" srcId="{69558EE8-58BE-8A4E-B231-8737F3AD3182}" destId="{CB780F16-0992-ED45-8114-B3B5739295FA}" srcOrd="2" destOrd="0" presId="urn:microsoft.com/office/officeart/2005/8/layout/cycle8"/>
    <dgm:cxn modelId="{704C4F27-4054-6B41-B59E-6D3788FE2100}" type="presParOf" srcId="{69558EE8-58BE-8A4E-B231-8737F3AD3182}" destId="{3358E6AE-C624-3F41-8BE6-F8E26BFE29A4}" srcOrd="3" destOrd="0" presId="urn:microsoft.com/office/officeart/2005/8/layout/cycle8"/>
    <dgm:cxn modelId="{8BFC4F6B-7F00-1B4A-811B-46BF58357FE0}" type="presParOf" srcId="{69558EE8-58BE-8A4E-B231-8737F3AD3182}" destId="{8A44C108-7DD6-E844-A920-0498A606D8A6}" srcOrd="4" destOrd="0" presId="urn:microsoft.com/office/officeart/2005/8/layout/cycle8"/>
    <dgm:cxn modelId="{0CAC3165-D70D-B54E-A44E-F993892CB0B3}" type="presParOf" srcId="{69558EE8-58BE-8A4E-B231-8737F3AD3182}" destId="{B92CA8C2-8B42-CE48-88C1-B69AEEC2DDA3}" srcOrd="5" destOrd="0" presId="urn:microsoft.com/office/officeart/2005/8/layout/cycle8"/>
    <dgm:cxn modelId="{0BDCEE21-249F-A148-A6AC-31120F1B8B51}" type="presParOf" srcId="{69558EE8-58BE-8A4E-B231-8737F3AD3182}" destId="{05AA4B65-9549-3A4A-B174-3531A330A095}" srcOrd="6" destOrd="0" presId="urn:microsoft.com/office/officeart/2005/8/layout/cycle8"/>
    <dgm:cxn modelId="{073D1278-9DBA-894A-8CDD-A586DC87F4C0}" type="presParOf" srcId="{69558EE8-58BE-8A4E-B231-8737F3AD3182}" destId="{52625B10-FA67-B243-88D6-D16D824C2813}" srcOrd="7" destOrd="0" presId="urn:microsoft.com/office/officeart/2005/8/layout/cycle8"/>
    <dgm:cxn modelId="{7B69BE43-99B3-9942-982E-01903ED3C40A}" type="presParOf" srcId="{69558EE8-58BE-8A4E-B231-8737F3AD3182}" destId="{C68BBEE8-DD98-AA4B-9F79-98E3EBEBE23A}" srcOrd="8" destOrd="0" presId="urn:microsoft.com/office/officeart/2005/8/layout/cycle8"/>
    <dgm:cxn modelId="{B0EF910D-9A61-9246-836B-A9D3E2B76194}" type="presParOf" srcId="{69558EE8-58BE-8A4E-B231-8737F3AD3182}" destId="{B033069A-0C27-334F-B2DC-CAAA33A67B6F}" srcOrd="9" destOrd="0" presId="urn:microsoft.com/office/officeart/2005/8/layout/cycle8"/>
    <dgm:cxn modelId="{2C4A2B12-616C-D04C-BF70-0AB713FC2E19}" type="presParOf" srcId="{69558EE8-58BE-8A4E-B231-8737F3AD3182}" destId="{7A4290BE-8B56-DA48-867A-0F42F607D7A7}" srcOrd="10" destOrd="0" presId="urn:microsoft.com/office/officeart/2005/8/layout/cycle8"/>
    <dgm:cxn modelId="{AAB3B453-8A1E-0749-B025-CFF6299038DB}" type="presParOf" srcId="{69558EE8-58BE-8A4E-B231-8737F3AD3182}" destId="{5E74BA12-5D67-204B-8D83-14895FC9E334}" srcOrd="11" destOrd="0" presId="urn:microsoft.com/office/officeart/2005/8/layout/cycle8"/>
    <dgm:cxn modelId="{67B86D3A-7523-2048-8E6B-91C7B2E01F33}" type="presParOf" srcId="{69558EE8-58BE-8A4E-B231-8737F3AD3182}" destId="{6F760583-D3F2-9947-A9F1-50B26C51CEC5}" srcOrd="12" destOrd="0" presId="urn:microsoft.com/office/officeart/2005/8/layout/cycle8"/>
    <dgm:cxn modelId="{54056F61-D7D9-7340-A17C-C07A53913203}" type="presParOf" srcId="{69558EE8-58BE-8A4E-B231-8737F3AD3182}" destId="{435F8288-0C9D-384A-81C3-9F13F1BFB8C4}" srcOrd="13" destOrd="0" presId="urn:microsoft.com/office/officeart/2005/8/layout/cycle8"/>
    <dgm:cxn modelId="{954C52D0-679A-994A-A42D-871B094EAEA7}" type="presParOf" srcId="{69558EE8-58BE-8A4E-B231-8737F3AD3182}" destId="{76E1966D-500B-D740-9F12-1931BA752065}" srcOrd="14" destOrd="0" presId="urn:microsoft.com/office/officeart/2005/8/layout/cycle8"/>
    <dgm:cxn modelId="{7D614449-60CC-654B-98BD-ECC282975736}" type="presParOf" srcId="{69558EE8-58BE-8A4E-B231-8737F3AD3182}" destId="{0DC34C48-E097-0D4A-B7A3-BB6A7B34918B}" srcOrd="15" destOrd="0" presId="urn:microsoft.com/office/officeart/2005/8/layout/cycle8"/>
    <dgm:cxn modelId="{CEE8DB6E-610F-2843-A885-62B6A61B731E}" type="presParOf" srcId="{69558EE8-58BE-8A4E-B231-8737F3AD3182}" destId="{A8E4BD41-719D-1745-98D2-A9BE82A81BA8}" srcOrd="16" destOrd="0" presId="urn:microsoft.com/office/officeart/2005/8/layout/cycle8"/>
    <dgm:cxn modelId="{CD11424F-CF75-5F44-A93C-F8AC3390877F}" type="presParOf" srcId="{69558EE8-58BE-8A4E-B231-8737F3AD3182}" destId="{EE3AA053-A33A-9B45-8F32-CC7EE7453038}" srcOrd="17" destOrd="0" presId="urn:microsoft.com/office/officeart/2005/8/layout/cycle8"/>
    <dgm:cxn modelId="{AD255A20-5577-3A4F-905B-0A8DC2D7FA31}" type="presParOf" srcId="{69558EE8-58BE-8A4E-B231-8737F3AD3182}" destId="{B0975E31-768C-B545-B7CA-D153F4736C97}" srcOrd="18" destOrd="0" presId="urn:microsoft.com/office/officeart/2005/8/layout/cycle8"/>
    <dgm:cxn modelId="{F141B51A-6EFD-3944-B69B-B10B49FB73C2}" type="presParOf" srcId="{69558EE8-58BE-8A4E-B231-8737F3AD3182}" destId="{045C2149-623F-AF47-98D8-0EE528BDD245}" srcOrd="19" destOrd="0" presId="urn:microsoft.com/office/officeart/2005/8/layout/cycle8"/>
    <dgm:cxn modelId="{44295DEC-963D-B243-A78D-61D836827868}" type="presParOf" srcId="{69558EE8-58BE-8A4E-B231-8737F3AD3182}" destId="{DB51FA79-288A-6844-9B72-B8D818823754}" srcOrd="20" destOrd="0" presId="urn:microsoft.com/office/officeart/2005/8/layout/cycle8"/>
    <dgm:cxn modelId="{6846D3FD-09C7-C846-9E64-6F32A73EFCDF}" type="presParOf" srcId="{69558EE8-58BE-8A4E-B231-8737F3AD3182}" destId="{D2933800-3057-7848-BB09-A4491FB81F68}" srcOrd="21" destOrd="0" presId="urn:microsoft.com/office/officeart/2005/8/layout/cycle8"/>
    <dgm:cxn modelId="{5DB11C22-D198-974A-A4D0-2D4C0A18C349}" type="presParOf" srcId="{69558EE8-58BE-8A4E-B231-8737F3AD3182}" destId="{9060576F-99A9-A34A-8F0F-05D72568AD0C}" srcOrd="22" destOrd="0" presId="urn:microsoft.com/office/officeart/2005/8/layout/cycle8"/>
    <dgm:cxn modelId="{2E1A9B14-34B3-6B40-843E-3A373D861F8D}" type="presParOf" srcId="{69558EE8-58BE-8A4E-B231-8737F3AD3182}" destId="{9502C7A2-8422-3C41-9954-C816B540AA44}" srcOrd="23" destOrd="0" presId="urn:microsoft.com/office/officeart/2005/8/layout/cycle8"/>
    <dgm:cxn modelId="{F4003123-DF30-2144-8789-F622EB03473F}" type="presParOf" srcId="{69558EE8-58BE-8A4E-B231-8737F3AD3182}" destId="{C6ACA9D2-92EB-DF40-982D-AB2C5435F202}" srcOrd="24"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98DAE4-E873-3E42-A410-655DD02345F9}"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de-DE"/>
        </a:p>
      </dgm:t>
    </dgm:pt>
    <dgm:pt modelId="{4A81F2DA-89F7-CD4F-A256-3FC889031AD1}">
      <dgm:prSet phldrT="[Text]"/>
      <dgm:spPr>
        <a:solidFill>
          <a:srgbClr val="400080">
            <a:alpha val="24000"/>
          </a:srgbClr>
        </a:solidFill>
      </dgm:spPr>
      <dgm:t>
        <a:bodyPr/>
        <a:lstStyle/>
        <a:p>
          <a:r>
            <a:rPr lang="de-DE" dirty="0" smtClean="0">
              <a:latin typeface="Arial"/>
            </a:rPr>
            <a:t>Person</a:t>
          </a:r>
          <a:endParaRPr lang="de-DE" dirty="0">
            <a:latin typeface="Arial"/>
          </a:endParaRPr>
        </a:p>
      </dgm:t>
    </dgm:pt>
    <dgm:pt modelId="{3826234C-812B-594B-99F0-10C39B5DEC4B}" type="parTrans" cxnId="{629D25DF-EE82-0B45-9149-F1C62F30F202}">
      <dgm:prSet/>
      <dgm:spPr/>
      <dgm:t>
        <a:bodyPr/>
        <a:lstStyle/>
        <a:p>
          <a:endParaRPr lang="de-DE"/>
        </a:p>
      </dgm:t>
    </dgm:pt>
    <dgm:pt modelId="{67569827-CC9A-4045-841B-B8B798CCCEEF}" type="sibTrans" cxnId="{629D25DF-EE82-0B45-9149-F1C62F30F202}">
      <dgm:prSet/>
      <dgm:spPr/>
      <dgm:t>
        <a:bodyPr/>
        <a:lstStyle/>
        <a:p>
          <a:endParaRPr lang="de-DE"/>
        </a:p>
      </dgm:t>
    </dgm:pt>
    <dgm:pt modelId="{4B0643F6-6442-0042-A489-30E1C58655CA}">
      <dgm:prSet phldrT="[Text]"/>
      <dgm:spPr>
        <a:solidFill>
          <a:srgbClr val="800080"/>
        </a:solidFill>
      </dgm:spPr>
      <dgm:t>
        <a:bodyPr/>
        <a:lstStyle/>
        <a:p>
          <a:r>
            <a:rPr lang="de-DE" dirty="0" smtClean="0">
              <a:latin typeface="Arial"/>
            </a:rPr>
            <a:t>Interaktion</a:t>
          </a:r>
          <a:endParaRPr lang="de-DE" dirty="0">
            <a:latin typeface="Arial"/>
          </a:endParaRPr>
        </a:p>
      </dgm:t>
    </dgm:pt>
    <dgm:pt modelId="{91C047C9-A35E-DE42-B3F8-98922D9C658D}" type="parTrans" cxnId="{477EF9DD-CBE3-D74A-9CE4-21AD1F6BDBDF}">
      <dgm:prSet/>
      <dgm:spPr/>
      <dgm:t>
        <a:bodyPr/>
        <a:lstStyle/>
        <a:p>
          <a:endParaRPr lang="de-DE"/>
        </a:p>
      </dgm:t>
    </dgm:pt>
    <dgm:pt modelId="{58F7A7A7-EEE2-3545-A888-BEBC58CBA1BB}" type="sibTrans" cxnId="{477EF9DD-CBE3-D74A-9CE4-21AD1F6BDBDF}">
      <dgm:prSet/>
      <dgm:spPr/>
      <dgm:t>
        <a:bodyPr/>
        <a:lstStyle/>
        <a:p>
          <a:endParaRPr lang="de-DE"/>
        </a:p>
      </dgm:t>
    </dgm:pt>
    <dgm:pt modelId="{1D36311B-E8A4-C843-9CD5-163FA860CD56}">
      <dgm:prSet phldrT="[Text]"/>
      <dgm:spPr>
        <a:solidFill>
          <a:srgbClr val="004080"/>
        </a:solidFill>
      </dgm:spPr>
      <dgm:t>
        <a:bodyPr/>
        <a:lstStyle/>
        <a:p>
          <a:r>
            <a:rPr lang="de-DE" dirty="0" smtClean="0">
              <a:latin typeface="Arial"/>
            </a:rPr>
            <a:t>Konstellation</a:t>
          </a:r>
          <a:endParaRPr lang="de-DE" dirty="0">
            <a:latin typeface="Arial"/>
          </a:endParaRPr>
        </a:p>
      </dgm:t>
    </dgm:pt>
    <dgm:pt modelId="{6E63458E-8958-C744-BB4D-3976C76FBF25}" type="parTrans" cxnId="{4C457DD5-3692-CD49-AEB7-22FFF814033B}">
      <dgm:prSet/>
      <dgm:spPr/>
      <dgm:t>
        <a:bodyPr/>
        <a:lstStyle/>
        <a:p>
          <a:endParaRPr lang="de-DE"/>
        </a:p>
      </dgm:t>
    </dgm:pt>
    <dgm:pt modelId="{B621CB27-054E-074E-BB1E-98B66DAD0CF9}" type="sibTrans" cxnId="{4C457DD5-3692-CD49-AEB7-22FFF814033B}">
      <dgm:prSet/>
      <dgm:spPr/>
      <dgm:t>
        <a:bodyPr/>
        <a:lstStyle/>
        <a:p>
          <a:endParaRPr lang="de-DE"/>
        </a:p>
      </dgm:t>
    </dgm:pt>
    <dgm:pt modelId="{3341CCF9-B375-6D49-9340-A7B3673C9277}">
      <dgm:prSet/>
      <dgm:spPr>
        <a:solidFill>
          <a:srgbClr val="408000"/>
        </a:solidFill>
      </dgm:spPr>
      <dgm:t>
        <a:bodyPr/>
        <a:lstStyle/>
        <a:p>
          <a:r>
            <a:rPr lang="de-DE" dirty="0" smtClean="0">
              <a:latin typeface="Arial"/>
            </a:rPr>
            <a:t>Soziales Feld</a:t>
          </a:r>
          <a:endParaRPr lang="de-DE" dirty="0">
            <a:latin typeface="Arial"/>
          </a:endParaRPr>
        </a:p>
      </dgm:t>
    </dgm:pt>
    <dgm:pt modelId="{93B6884C-DEE1-6941-9FF7-89058FEFD6EC}" type="parTrans" cxnId="{6E15FA09-60C6-3A4A-8F50-09EBD7879D6E}">
      <dgm:prSet/>
      <dgm:spPr/>
      <dgm:t>
        <a:bodyPr/>
        <a:lstStyle/>
        <a:p>
          <a:endParaRPr lang="de-DE"/>
        </a:p>
      </dgm:t>
    </dgm:pt>
    <dgm:pt modelId="{F36CB22F-FD21-3841-957F-249FE0448870}" type="sibTrans" cxnId="{6E15FA09-60C6-3A4A-8F50-09EBD7879D6E}">
      <dgm:prSet/>
      <dgm:spPr/>
      <dgm:t>
        <a:bodyPr/>
        <a:lstStyle/>
        <a:p>
          <a:endParaRPr lang="de-DE"/>
        </a:p>
      </dgm:t>
    </dgm:pt>
    <dgm:pt modelId="{29213517-7D8C-D24D-A721-490B76B6116A}">
      <dgm:prSet/>
      <dgm:spPr>
        <a:solidFill>
          <a:srgbClr val="FF8000"/>
        </a:solidFill>
      </dgm:spPr>
      <dgm:t>
        <a:bodyPr/>
        <a:lstStyle/>
        <a:p>
          <a:r>
            <a:rPr lang="de-DE" dirty="0" smtClean="0">
              <a:latin typeface="Arial"/>
            </a:rPr>
            <a:t>Umgebung</a:t>
          </a:r>
          <a:endParaRPr lang="de-DE" dirty="0">
            <a:latin typeface="Arial"/>
          </a:endParaRPr>
        </a:p>
      </dgm:t>
    </dgm:pt>
    <dgm:pt modelId="{42D35A84-6AAA-864C-8743-228429F744A8}" type="parTrans" cxnId="{BDC0ECFE-8D75-9543-B912-FEC87A6E605F}">
      <dgm:prSet/>
      <dgm:spPr/>
      <dgm:t>
        <a:bodyPr/>
        <a:lstStyle/>
        <a:p>
          <a:endParaRPr lang="de-DE"/>
        </a:p>
      </dgm:t>
    </dgm:pt>
    <dgm:pt modelId="{41C09520-F447-6648-8707-C2D00623B952}" type="sibTrans" cxnId="{BDC0ECFE-8D75-9543-B912-FEC87A6E605F}">
      <dgm:prSet/>
      <dgm:spPr/>
      <dgm:t>
        <a:bodyPr/>
        <a:lstStyle/>
        <a:p>
          <a:endParaRPr lang="de-DE"/>
        </a:p>
      </dgm:t>
    </dgm:pt>
    <dgm:pt modelId="{27DA1F54-EEF4-5C4B-9974-3E0CD6CF283A}" type="pres">
      <dgm:prSet presAssocID="{DB98DAE4-E873-3E42-A410-655DD02345F9}" presName="linear" presStyleCnt="0">
        <dgm:presLayoutVars>
          <dgm:animLvl val="lvl"/>
          <dgm:resizeHandles val="exact"/>
        </dgm:presLayoutVars>
      </dgm:prSet>
      <dgm:spPr/>
      <dgm:t>
        <a:bodyPr/>
        <a:lstStyle/>
        <a:p>
          <a:endParaRPr lang="de-DE"/>
        </a:p>
      </dgm:t>
    </dgm:pt>
    <dgm:pt modelId="{47A664D2-B99A-CF42-81D6-C2565E43B56D}" type="pres">
      <dgm:prSet presAssocID="{4A81F2DA-89F7-CD4F-A256-3FC889031AD1}" presName="parentText" presStyleLbl="node1" presStyleIdx="0" presStyleCnt="5">
        <dgm:presLayoutVars>
          <dgm:chMax val="0"/>
          <dgm:bulletEnabled val="1"/>
        </dgm:presLayoutVars>
      </dgm:prSet>
      <dgm:spPr/>
      <dgm:t>
        <a:bodyPr/>
        <a:lstStyle/>
        <a:p>
          <a:endParaRPr lang="de-DE"/>
        </a:p>
      </dgm:t>
    </dgm:pt>
    <dgm:pt modelId="{97D9D7B4-B5C8-8640-BB48-D756BD3351AD}" type="pres">
      <dgm:prSet presAssocID="{67569827-CC9A-4045-841B-B8B798CCCEEF}" presName="spacer" presStyleCnt="0"/>
      <dgm:spPr/>
    </dgm:pt>
    <dgm:pt modelId="{EBFDCD95-202F-8842-BE2C-FB8492DCCF23}" type="pres">
      <dgm:prSet presAssocID="{4B0643F6-6442-0042-A489-30E1C58655CA}" presName="parentText" presStyleLbl="node1" presStyleIdx="1" presStyleCnt="5">
        <dgm:presLayoutVars>
          <dgm:chMax val="0"/>
          <dgm:bulletEnabled val="1"/>
        </dgm:presLayoutVars>
      </dgm:prSet>
      <dgm:spPr/>
      <dgm:t>
        <a:bodyPr/>
        <a:lstStyle/>
        <a:p>
          <a:endParaRPr lang="de-DE"/>
        </a:p>
      </dgm:t>
    </dgm:pt>
    <dgm:pt modelId="{B0E39A62-562E-A143-A967-69D8CA44C015}" type="pres">
      <dgm:prSet presAssocID="{58F7A7A7-EEE2-3545-A888-BEBC58CBA1BB}" presName="spacer" presStyleCnt="0"/>
      <dgm:spPr/>
    </dgm:pt>
    <dgm:pt modelId="{DB813EB5-8BE9-5D43-A434-0F5C147B7E70}" type="pres">
      <dgm:prSet presAssocID="{1D36311B-E8A4-C843-9CD5-163FA860CD56}" presName="parentText" presStyleLbl="node1" presStyleIdx="2" presStyleCnt="5">
        <dgm:presLayoutVars>
          <dgm:chMax val="0"/>
          <dgm:bulletEnabled val="1"/>
        </dgm:presLayoutVars>
      </dgm:prSet>
      <dgm:spPr/>
      <dgm:t>
        <a:bodyPr/>
        <a:lstStyle/>
        <a:p>
          <a:endParaRPr lang="de-DE"/>
        </a:p>
      </dgm:t>
    </dgm:pt>
    <dgm:pt modelId="{0C59C050-4833-C141-B952-78D6C5853586}" type="pres">
      <dgm:prSet presAssocID="{B621CB27-054E-074E-BB1E-98B66DAD0CF9}" presName="spacer" presStyleCnt="0"/>
      <dgm:spPr/>
    </dgm:pt>
    <dgm:pt modelId="{9DF9F4F5-25DD-E947-BF0A-ECAC8B744375}" type="pres">
      <dgm:prSet presAssocID="{3341CCF9-B375-6D49-9340-A7B3673C9277}" presName="parentText" presStyleLbl="node1" presStyleIdx="3" presStyleCnt="5">
        <dgm:presLayoutVars>
          <dgm:chMax val="0"/>
          <dgm:bulletEnabled val="1"/>
        </dgm:presLayoutVars>
      </dgm:prSet>
      <dgm:spPr/>
      <dgm:t>
        <a:bodyPr/>
        <a:lstStyle/>
        <a:p>
          <a:endParaRPr lang="de-DE"/>
        </a:p>
      </dgm:t>
    </dgm:pt>
    <dgm:pt modelId="{039B9A70-97BF-884A-99D5-43084EB8B2F5}" type="pres">
      <dgm:prSet presAssocID="{F36CB22F-FD21-3841-957F-249FE0448870}" presName="spacer" presStyleCnt="0"/>
      <dgm:spPr/>
    </dgm:pt>
    <dgm:pt modelId="{003607F4-8A5E-E94D-9DC2-E3C47990C9B0}" type="pres">
      <dgm:prSet presAssocID="{29213517-7D8C-D24D-A721-490B76B6116A}" presName="parentText" presStyleLbl="node1" presStyleIdx="4" presStyleCnt="5">
        <dgm:presLayoutVars>
          <dgm:chMax val="0"/>
          <dgm:bulletEnabled val="1"/>
        </dgm:presLayoutVars>
      </dgm:prSet>
      <dgm:spPr/>
      <dgm:t>
        <a:bodyPr/>
        <a:lstStyle/>
        <a:p>
          <a:endParaRPr lang="de-DE"/>
        </a:p>
      </dgm:t>
    </dgm:pt>
  </dgm:ptLst>
  <dgm:cxnLst>
    <dgm:cxn modelId="{629D25DF-EE82-0B45-9149-F1C62F30F202}" srcId="{DB98DAE4-E873-3E42-A410-655DD02345F9}" destId="{4A81F2DA-89F7-CD4F-A256-3FC889031AD1}" srcOrd="0" destOrd="0" parTransId="{3826234C-812B-594B-99F0-10C39B5DEC4B}" sibTransId="{67569827-CC9A-4045-841B-B8B798CCCEEF}"/>
    <dgm:cxn modelId="{27AE8920-2C93-184B-96F8-0BB99DDA2088}" type="presOf" srcId="{DB98DAE4-E873-3E42-A410-655DD02345F9}" destId="{27DA1F54-EEF4-5C4B-9974-3E0CD6CF283A}" srcOrd="0" destOrd="0" presId="urn:microsoft.com/office/officeart/2005/8/layout/vList2"/>
    <dgm:cxn modelId="{1C812614-3523-D14F-94C2-27BA5F423E35}" type="presOf" srcId="{1D36311B-E8A4-C843-9CD5-163FA860CD56}" destId="{DB813EB5-8BE9-5D43-A434-0F5C147B7E70}" srcOrd="0" destOrd="0" presId="urn:microsoft.com/office/officeart/2005/8/layout/vList2"/>
    <dgm:cxn modelId="{85D12E65-872F-154D-B7C5-EF0CA430DB9A}" type="presOf" srcId="{29213517-7D8C-D24D-A721-490B76B6116A}" destId="{003607F4-8A5E-E94D-9DC2-E3C47990C9B0}" srcOrd="0" destOrd="0" presId="urn:microsoft.com/office/officeart/2005/8/layout/vList2"/>
    <dgm:cxn modelId="{6E15FA09-60C6-3A4A-8F50-09EBD7879D6E}" srcId="{DB98DAE4-E873-3E42-A410-655DD02345F9}" destId="{3341CCF9-B375-6D49-9340-A7B3673C9277}" srcOrd="3" destOrd="0" parTransId="{93B6884C-DEE1-6941-9FF7-89058FEFD6EC}" sibTransId="{F36CB22F-FD21-3841-957F-249FE0448870}"/>
    <dgm:cxn modelId="{09D43AC0-157C-EE48-A600-99336EF52A44}" type="presOf" srcId="{4B0643F6-6442-0042-A489-30E1C58655CA}" destId="{EBFDCD95-202F-8842-BE2C-FB8492DCCF23}" srcOrd="0" destOrd="0" presId="urn:microsoft.com/office/officeart/2005/8/layout/vList2"/>
    <dgm:cxn modelId="{C8E947A7-CB2F-AB49-B34A-40C23593A641}" type="presOf" srcId="{3341CCF9-B375-6D49-9340-A7B3673C9277}" destId="{9DF9F4F5-25DD-E947-BF0A-ECAC8B744375}" srcOrd="0" destOrd="0" presId="urn:microsoft.com/office/officeart/2005/8/layout/vList2"/>
    <dgm:cxn modelId="{3D02776A-DCAA-B14A-8A03-563C87850846}" type="presOf" srcId="{4A81F2DA-89F7-CD4F-A256-3FC889031AD1}" destId="{47A664D2-B99A-CF42-81D6-C2565E43B56D}" srcOrd="0" destOrd="0" presId="urn:microsoft.com/office/officeart/2005/8/layout/vList2"/>
    <dgm:cxn modelId="{477EF9DD-CBE3-D74A-9CE4-21AD1F6BDBDF}" srcId="{DB98DAE4-E873-3E42-A410-655DD02345F9}" destId="{4B0643F6-6442-0042-A489-30E1C58655CA}" srcOrd="1" destOrd="0" parTransId="{91C047C9-A35E-DE42-B3F8-98922D9C658D}" sibTransId="{58F7A7A7-EEE2-3545-A888-BEBC58CBA1BB}"/>
    <dgm:cxn modelId="{4C457DD5-3692-CD49-AEB7-22FFF814033B}" srcId="{DB98DAE4-E873-3E42-A410-655DD02345F9}" destId="{1D36311B-E8A4-C843-9CD5-163FA860CD56}" srcOrd="2" destOrd="0" parTransId="{6E63458E-8958-C744-BB4D-3976C76FBF25}" sibTransId="{B621CB27-054E-074E-BB1E-98B66DAD0CF9}"/>
    <dgm:cxn modelId="{BDC0ECFE-8D75-9543-B912-FEC87A6E605F}" srcId="{DB98DAE4-E873-3E42-A410-655DD02345F9}" destId="{29213517-7D8C-D24D-A721-490B76B6116A}" srcOrd="4" destOrd="0" parTransId="{42D35A84-6AAA-864C-8743-228429F744A8}" sibTransId="{41C09520-F447-6648-8707-C2D00623B952}"/>
    <dgm:cxn modelId="{A72CEED5-E9B5-8A4C-AEBC-24681EA81660}" type="presParOf" srcId="{27DA1F54-EEF4-5C4B-9974-3E0CD6CF283A}" destId="{47A664D2-B99A-CF42-81D6-C2565E43B56D}" srcOrd="0" destOrd="0" presId="urn:microsoft.com/office/officeart/2005/8/layout/vList2"/>
    <dgm:cxn modelId="{B51E1AD7-3203-534E-A883-5A8411DEF861}" type="presParOf" srcId="{27DA1F54-EEF4-5C4B-9974-3E0CD6CF283A}" destId="{97D9D7B4-B5C8-8640-BB48-D756BD3351AD}" srcOrd="1" destOrd="0" presId="urn:microsoft.com/office/officeart/2005/8/layout/vList2"/>
    <dgm:cxn modelId="{216FB256-5C8A-334C-A54F-AAD1C0DA8730}" type="presParOf" srcId="{27DA1F54-EEF4-5C4B-9974-3E0CD6CF283A}" destId="{EBFDCD95-202F-8842-BE2C-FB8492DCCF23}" srcOrd="2" destOrd="0" presId="urn:microsoft.com/office/officeart/2005/8/layout/vList2"/>
    <dgm:cxn modelId="{799B6A98-97C3-0F46-9E42-B87FEFBD0B4E}" type="presParOf" srcId="{27DA1F54-EEF4-5C4B-9974-3E0CD6CF283A}" destId="{B0E39A62-562E-A143-A967-69D8CA44C015}" srcOrd="3" destOrd="0" presId="urn:microsoft.com/office/officeart/2005/8/layout/vList2"/>
    <dgm:cxn modelId="{03C19C7D-87AC-EC4F-81F8-01AA8EDC4E11}" type="presParOf" srcId="{27DA1F54-EEF4-5C4B-9974-3E0CD6CF283A}" destId="{DB813EB5-8BE9-5D43-A434-0F5C147B7E70}" srcOrd="4" destOrd="0" presId="urn:microsoft.com/office/officeart/2005/8/layout/vList2"/>
    <dgm:cxn modelId="{4559EA19-AC87-724A-9CDB-9C4A871F2FBC}" type="presParOf" srcId="{27DA1F54-EEF4-5C4B-9974-3E0CD6CF283A}" destId="{0C59C050-4833-C141-B952-78D6C5853586}" srcOrd="5" destOrd="0" presId="urn:microsoft.com/office/officeart/2005/8/layout/vList2"/>
    <dgm:cxn modelId="{BDD1B746-91F1-C343-BC48-98FF1F4AE024}" type="presParOf" srcId="{27DA1F54-EEF4-5C4B-9974-3E0CD6CF283A}" destId="{9DF9F4F5-25DD-E947-BF0A-ECAC8B744375}" srcOrd="6" destOrd="0" presId="urn:microsoft.com/office/officeart/2005/8/layout/vList2"/>
    <dgm:cxn modelId="{2FF24AFE-63E3-194E-9D05-7206BB6107DB}" type="presParOf" srcId="{27DA1F54-EEF4-5C4B-9974-3E0CD6CF283A}" destId="{039B9A70-97BF-884A-99D5-43084EB8B2F5}" srcOrd="7" destOrd="0" presId="urn:microsoft.com/office/officeart/2005/8/layout/vList2"/>
    <dgm:cxn modelId="{3C7B58C5-D8AA-7941-A279-BF51ECEDA104}" type="presParOf" srcId="{27DA1F54-EEF4-5C4B-9974-3E0CD6CF283A}" destId="{003607F4-8A5E-E94D-9DC2-E3C47990C9B0}" srcOrd="8" destOrd="0" presId="urn:microsoft.com/office/officeart/2005/8/layout/vList2"/>
  </dgm:cxnLst>
  <dgm:bg>
    <a:effectLst>
      <a:softEdge rad="114300"/>
    </a:effect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CBB2F1B-AA89-ED4E-BCC1-EFB1F68E23AE}">
      <dsp:nvSpPr>
        <dsp:cNvPr id="0" name=""/>
        <dsp:cNvSpPr/>
      </dsp:nvSpPr>
      <dsp:spPr>
        <a:xfrm>
          <a:off x="1666096" y="301873"/>
          <a:ext cx="4096512" cy="4096512"/>
        </a:xfrm>
        <a:prstGeom prst="pie">
          <a:avLst>
            <a:gd name="adj1" fmla="val 16200000"/>
            <a:gd name="adj2" fmla="val 20520000"/>
          </a:avLst>
        </a:prstGeom>
        <a:solidFill>
          <a:srgbClr val="66FFCC"/>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i="0" kern="1200" dirty="0" smtClean="0">
              <a:solidFill>
                <a:srgbClr val="000090"/>
              </a:solidFill>
              <a:latin typeface="Lucida Sans"/>
            </a:rPr>
            <a:t>Empfindungen</a:t>
          </a:r>
          <a:endParaRPr lang="de-DE" sz="1200" b="1" i="0" kern="1200" dirty="0">
            <a:solidFill>
              <a:srgbClr val="000090"/>
            </a:solidFill>
            <a:latin typeface="Lucida Sans"/>
          </a:endParaRPr>
        </a:p>
      </dsp:txBody>
      <dsp:txXfrm>
        <a:off x="3803110" y="990478"/>
        <a:ext cx="1316736" cy="877824"/>
      </dsp:txXfrm>
    </dsp:sp>
    <dsp:sp modelId="{8A44C108-7DD6-E844-A920-0498A606D8A6}">
      <dsp:nvSpPr>
        <dsp:cNvPr id="0" name=""/>
        <dsp:cNvSpPr/>
      </dsp:nvSpPr>
      <dsp:spPr>
        <a:xfrm>
          <a:off x="1701209" y="411114"/>
          <a:ext cx="4096512" cy="4096512"/>
        </a:xfrm>
        <a:prstGeom prst="pie">
          <a:avLst>
            <a:gd name="adj1" fmla="val 20520000"/>
            <a:gd name="adj2" fmla="val 3240000"/>
          </a:avLst>
        </a:prstGeom>
        <a:solidFill>
          <a:srgbClr val="66FFFF"/>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i="0" kern="1200" dirty="0" smtClean="0">
              <a:solidFill>
                <a:srgbClr val="000090"/>
              </a:solidFill>
              <a:latin typeface="Lucida Sans"/>
            </a:rPr>
            <a:t>Fluss der  Gedanken</a:t>
          </a:r>
          <a:endParaRPr lang="de-DE" sz="1200" b="1" i="0" kern="1200" dirty="0">
            <a:solidFill>
              <a:srgbClr val="000090"/>
            </a:solidFill>
            <a:latin typeface="Lucida Sans"/>
          </a:endParaRPr>
        </a:p>
      </dsp:txBody>
      <dsp:txXfrm>
        <a:off x="4339558" y="2282830"/>
        <a:ext cx="1219200" cy="975360"/>
      </dsp:txXfrm>
    </dsp:sp>
    <dsp:sp modelId="{C68BBEE8-DD98-AA4B-9F79-98E3EBEBE23A}">
      <dsp:nvSpPr>
        <dsp:cNvPr id="0" name=""/>
        <dsp:cNvSpPr/>
      </dsp:nvSpPr>
      <dsp:spPr>
        <a:xfrm>
          <a:off x="1608550" y="478414"/>
          <a:ext cx="4096512" cy="4096512"/>
        </a:xfrm>
        <a:prstGeom prst="pie">
          <a:avLst>
            <a:gd name="adj1" fmla="val 3240000"/>
            <a:gd name="adj2" fmla="val 7560000"/>
          </a:avLst>
        </a:prstGeom>
        <a:solidFill>
          <a:srgbClr val="800080"/>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i="0" kern="1200" dirty="0" smtClean="0">
              <a:solidFill>
                <a:schemeClr val="bg1"/>
              </a:solidFill>
              <a:latin typeface="Lucida Sans"/>
            </a:rPr>
            <a:t>Bewegungs-</a:t>
          </a:r>
        </a:p>
        <a:p>
          <a:pPr lvl="0" algn="ctr" defTabSz="533400">
            <a:lnSpc>
              <a:spcPct val="90000"/>
            </a:lnSpc>
            <a:spcBef>
              <a:spcPct val="0"/>
            </a:spcBef>
            <a:spcAft>
              <a:spcPct val="35000"/>
            </a:spcAft>
          </a:pPr>
          <a:r>
            <a:rPr lang="de-DE" sz="1200" b="1" i="0" kern="1200" dirty="0" smtClean="0">
              <a:solidFill>
                <a:schemeClr val="bg1"/>
              </a:solidFill>
              <a:latin typeface="Lucida Sans"/>
            </a:rPr>
            <a:t>Muster</a:t>
          </a:r>
          <a:br>
            <a:rPr lang="de-DE" sz="1200" b="1" i="0" kern="1200" dirty="0" smtClean="0">
              <a:solidFill>
                <a:schemeClr val="bg1"/>
              </a:solidFill>
              <a:latin typeface="Lucida Sans"/>
            </a:rPr>
          </a:br>
          <a:r>
            <a:rPr lang="de-DE" sz="1200" b="1" i="0" kern="1200" dirty="0" smtClean="0">
              <a:solidFill>
                <a:schemeClr val="bg1"/>
              </a:solidFill>
              <a:latin typeface="Lucida Sans"/>
            </a:rPr>
            <a:t>Handlungen</a:t>
          </a:r>
          <a:endParaRPr lang="de-DE" sz="1200" b="1" i="0" kern="1200" dirty="0">
            <a:solidFill>
              <a:schemeClr val="bg1"/>
            </a:solidFill>
            <a:latin typeface="Lucida Sans"/>
          </a:endParaRPr>
        </a:p>
      </dsp:txBody>
      <dsp:txXfrm>
        <a:off x="3071590" y="3355726"/>
        <a:ext cx="1170432" cy="1072896"/>
      </dsp:txXfrm>
    </dsp:sp>
    <dsp:sp modelId="{6F760583-D3F2-9947-A9F1-50B26C51CEC5}">
      <dsp:nvSpPr>
        <dsp:cNvPr id="0" name=""/>
        <dsp:cNvSpPr/>
      </dsp:nvSpPr>
      <dsp:spPr>
        <a:xfrm>
          <a:off x="1515891" y="411114"/>
          <a:ext cx="4096512" cy="4096512"/>
        </a:xfrm>
        <a:prstGeom prst="pie">
          <a:avLst>
            <a:gd name="adj1" fmla="val 7560000"/>
            <a:gd name="adj2" fmla="val 11880000"/>
          </a:avLst>
        </a:prstGeom>
        <a:solidFill>
          <a:srgbClr val="FFFF00"/>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i="0" kern="1200" dirty="0" smtClean="0">
              <a:solidFill>
                <a:srgbClr val="000090"/>
              </a:solidFill>
              <a:latin typeface="Lucida Sans"/>
            </a:rPr>
            <a:t>Fokussierung der Wahrnehmung</a:t>
          </a:r>
          <a:endParaRPr lang="de-DE" sz="1200" b="1" i="0" kern="1200" dirty="0">
            <a:solidFill>
              <a:srgbClr val="000090"/>
            </a:solidFill>
            <a:latin typeface="Lucida Sans"/>
          </a:endParaRPr>
        </a:p>
      </dsp:txBody>
      <dsp:txXfrm>
        <a:off x="1754854" y="2282830"/>
        <a:ext cx="1219200" cy="975360"/>
      </dsp:txXfrm>
    </dsp:sp>
    <dsp:sp modelId="{A8E4BD41-719D-1745-98D2-A9BE82A81BA8}">
      <dsp:nvSpPr>
        <dsp:cNvPr id="0" name=""/>
        <dsp:cNvSpPr/>
      </dsp:nvSpPr>
      <dsp:spPr>
        <a:xfrm>
          <a:off x="1551004" y="301873"/>
          <a:ext cx="4096512" cy="4096512"/>
        </a:xfrm>
        <a:prstGeom prst="pie">
          <a:avLst>
            <a:gd name="adj1" fmla="val 11880000"/>
            <a:gd name="adj2" fmla="val 16200000"/>
          </a:avLst>
        </a:prstGeom>
        <a:solidFill>
          <a:srgbClr val="CC66FF"/>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i="0" kern="1200" dirty="0" smtClean="0">
              <a:solidFill>
                <a:srgbClr val="000090"/>
              </a:solidFill>
              <a:latin typeface="Lucida Sans"/>
            </a:rPr>
            <a:t>Gefühle</a:t>
          </a:r>
          <a:endParaRPr lang="de-DE" sz="1200" b="1" i="0" kern="1200" dirty="0">
            <a:solidFill>
              <a:srgbClr val="000090"/>
            </a:solidFill>
            <a:latin typeface="Lucida Sans"/>
          </a:endParaRPr>
        </a:p>
      </dsp:txBody>
      <dsp:txXfrm>
        <a:off x="2193766" y="990478"/>
        <a:ext cx="1316736" cy="877824"/>
      </dsp:txXfrm>
    </dsp:sp>
    <dsp:sp modelId="{DB51FA79-288A-6844-9B72-B8D818823754}">
      <dsp:nvSpPr>
        <dsp:cNvPr id="0" name=""/>
        <dsp:cNvSpPr/>
      </dsp:nvSpPr>
      <dsp:spPr>
        <a:xfrm>
          <a:off x="1412310" y="48280"/>
          <a:ext cx="4603699" cy="4603699"/>
        </a:xfrm>
        <a:prstGeom prst="circularArrow">
          <a:avLst>
            <a:gd name="adj1" fmla="val 5085"/>
            <a:gd name="adj2" fmla="val 327528"/>
            <a:gd name="adj3" fmla="val 20192361"/>
            <a:gd name="adj4" fmla="val 16200324"/>
            <a:gd name="adj5" fmla="val 5932"/>
          </a:avLst>
        </a:prstGeom>
        <a:blipFill rotWithShape="0">
          <a:blip xmlns:r="http://schemas.openxmlformats.org/officeDocument/2006/relationships" r:embed="rId1">
            <a:duotone>
              <a:schemeClr val="accent1">
                <a:tint val="60000"/>
                <a:hueOff val="0"/>
                <a:satOff val="0"/>
                <a:lumOff val="0"/>
                <a:alphaOff val="0"/>
                <a:shade val="30000"/>
                <a:satMod val="150000"/>
              </a:schemeClr>
              <a:schemeClr val="accent1">
                <a:tint val="60000"/>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D2933800-3057-7848-BB09-A4491FB81F68}">
      <dsp:nvSpPr>
        <dsp:cNvPr id="0" name=""/>
        <dsp:cNvSpPr/>
      </dsp:nvSpPr>
      <dsp:spPr>
        <a:xfrm>
          <a:off x="1447899" y="157484"/>
          <a:ext cx="4603699" cy="4603699"/>
        </a:xfrm>
        <a:prstGeom prst="circularArrow">
          <a:avLst>
            <a:gd name="adj1" fmla="val 5085"/>
            <a:gd name="adj2" fmla="val 327528"/>
            <a:gd name="adj3" fmla="val 2912753"/>
            <a:gd name="adj4" fmla="val 20519953"/>
            <a:gd name="adj5" fmla="val 5932"/>
          </a:avLst>
        </a:prstGeom>
        <a:blipFill rotWithShape="0">
          <a:blip xmlns:r="http://schemas.openxmlformats.org/officeDocument/2006/relationships" r:embed="rId1">
            <a:duotone>
              <a:schemeClr val="accent1">
                <a:tint val="60000"/>
                <a:hueOff val="0"/>
                <a:satOff val="0"/>
                <a:lumOff val="0"/>
                <a:alphaOff val="0"/>
                <a:shade val="30000"/>
                <a:satMod val="150000"/>
              </a:schemeClr>
              <a:schemeClr val="accent1">
                <a:tint val="60000"/>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9060576F-99A9-A34A-8F0F-05D72568AD0C}">
      <dsp:nvSpPr>
        <dsp:cNvPr id="0" name=""/>
        <dsp:cNvSpPr/>
      </dsp:nvSpPr>
      <dsp:spPr>
        <a:xfrm>
          <a:off x="1354956" y="224990"/>
          <a:ext cx="4603699" cy="4603699"/>
        </a:xfrm>
        <a:prstGeom prst="circularArrow">
          <a:avLst>
            <a:gd name="adj1" fmla="val 5085"/>
            <a:gd name="adj2" fmla="val 327528"/>
            <a:gd name="adj3" fmla="val 7232777"/>
            <a:gd name="adj4" fmla="val 3239695"/>
            <a:gd name="adj5" fmla="val 5932"/>
          </a:avLst>
        </a:prstGeom>
        <a:blipFill rotWithShape="0">
          <a:blip xmlns:r="http://schemas.openxmlformats.org/officeDocument/2006/relationships" r:embed="rId1">
            <a:duotone>
              <a:schemeClr val="accent1">
                <a:tint val="60000"/>
                <a:hueOff val="0"/>
                <a:satOff val="0"/>
                <a:lumOff val="0"/>
                <a:alphaOff val="0"/>
                <a:shade val="30000"/>
                <a:satMod val="150000"/>
              </a:schemeClr>
              <a:schemeClr val="accent1">
                <a:tint val="60000"/>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9502C7A2-8422-3C41-9954-C816B540AA44}">
      <dsp:nvSpPr>
        <dsp:cNvPr id="0" name=""/>
        <dsp:cNvSpPr/>
      </dsp:nvSpPr>
      <dsp:spPr>
        <a:xfrm>
          <a:off x="1262014" y="157484"/>
          <a:ext cx="4603699" cy="4603699"/>
        </a:xfrm>
        <a:prstGeom prst="circularArrow">
          <a:avLst>
            <a:gd name="adj1" fmla="val 5085"/>
            <a:gd name="adj2" fmla="val 327528"/>
            <a:gd name="adj3" fmla="val 11552519"/>
            <a:gd name="adj4" fmla="val 7559718"/>
            <a:gd name="adj5" fmla="val 5932"/>
          </a:avLst>
        </a:prstGeom>
        <a:blipFill rotWithShape="0">
          <a:blip xmlns:r="http://schemas.openxmlformats.org/officeDocument/2006/relationships" r:embed="rId1">
            <a:duotone>
              <a:schemeClr val="accent1">
                <a:tint val="60000"/>
                <a:hueOff val="0"/>
                <a:satOff val="0"/>
                <a:lumOff val="0"/>
                <a:alphaOff val="0"/>
                <a:shade val="30000"/>
                <a:satMod val="150000"/>
              </a:schemeClr>
              <a:schemeClr val="accent1">
                <a:tint val="60000"/>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C6ACA9D2-92EB-DF40-982D-AB2C5435F202}">
      <dsp:nvSpPr>
        <dsp:cNvPr id="0" name=""/>
        <dsp:cNvSpPr/>
      </dsp:nvSpPr>
      <dsp:spPr>
        <a:xfrm>
          <a:off x="1297603" y="48280"/>
          <a:ext cx="4603699" cy="4603699"/>
        </a:xfrm>
        <a:prstGeom prst="circularArrow">
          <a:avLst>
            <a:gd name="adj1" fmla="val 5085"/>
            <a:gd name="adj2" fmla="val 327528"/>
            <a:gd name="adj3" fmla="val 15872148"/>
            <a:gd name="adj4" fmla="val 11880111"/>
            <a:gd name="adj5" fmla="val 5932"/>
          </a:avLst>
        </a:prstGeom>
        <a:blipFill rotWithShape="0">
          <a:blip xmlns:r="http://schemas.openxmlformats.org/officeDocument/2006/relationships" r:embed="rId1">
            <a:duotone>
              <a:schemeClr val="accent1">
                <a:tint val="60000"/>
                <a:hueOff val="0"/>
                <a:satOff val="0"/>
                <a:lumOff val="0"/>
                <a:alphaOff val="0"/>
                <a:shade val="30000"/>
                <a:satMod val="150000"/>
              </a:schemeClr>
              <a:schemeClr val="accent1">
                <a:tint val="60000"/>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A664D2-B99A-CF42-81D6-C2565E43B56D}">
      <dsp:nvSpPr>
        <dsp:cNvPr id="0" name=""/>
        <dsp:cNvSpPr/>
      </dsp:nvSpPr>
      <dsp:spPr>
        <a:xfrm>
          <a:off x="0" y="60325"/>
          <a:ext cx="3009900" cy="719549"/>
        </a:xfrm>
        <a:prstGeom prst="roundRect">
          <a:avLst/>
        </a:prstGeom>
        <a:solidFill>
          <a:srgbClr val="400080">
            <a:alpha val="24000"/>
          </a:srgbClr>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de-DE" sz="3000" kern="1200" dirty="0" smtClean="0">
              <a:latin typeface="Arial"/>
            </a:rPr>
            <a:t>Person</a:t>
          </a:r>
          <a:endParaRPr lang="de-DE" sz="3000" kern="1200" dirty="0">
            <a:latin typeface="Arial"/>
          </a:endParaRPr>
        </a:p>
      </dsp:txBody>
      <dsp:txXfrm>
        <a:off x="0" y="60325"/>
        <a:ext cx="3009900" cy="719549"/>
      </dsp:txXfrm>
    </dsp:sp>
    <dsp:sp modelId="{EBFDCD95-202F-8842-BE2C-FB8492DCCF23}">
      <dsp:nvSpPr>
        <dsp:cNvPr id="0" name=""/>
        <dsp:cNvSpPr/>
      </dsp:nvSpPr>
      <dsp:spPr>
        <a:xfrm>
          <a:off x="0" y="866274"/>
          <a:ext cx="3009900" cy="719549"/>
        </a:xfrm>
        <a:prstGeom prst="roundRect">
          <a:avLst/>
        </a:prstGeom>
        <a:solidFill>
          <a:srgbClr val="800080"/>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de-DE" sz="3000" kern="1200" dirty="0" smtClean="0">
              <a:latin typeface="Arial"/>
            </a:rPr>
            <a:t>Interaktion</a:t>
          </a:r>
          <a:endParaRPr lang="de-DE" sz="3000" kern="1200" dirty="0">
            <a:latin typeface="Arial"/>
          </a:endParaRPr>
        </a:p>
      </dsp:txBody>
      <dsp:txXfrm>
        <a:off x="0" y="866274"/>
        <a:ext cx="3009900" cy="719549"/>
      </dsp:txXfrm>
    </dsp:sp>
    <dsp:sp modelId="{DB813EB5-8BE9-5D43-A434-0F5C147B7E70}">
      <dsp:nvSpPr>
        <dsp:cNvPr id="0" name=""/>
        <dsp:cNvSpPr/>
      </dsp:nvSpPr>
      <dsp:spPr>
        <a:xfrm>
          <a:off x="0" y="1672224"/>
          <a:ext cx="3009900" cy="719549"/>
        </a:xfrm>
        <a:prstGeom prst="roundRect">
          <a:avLst/>
        </a:prstGeom>
        <a:solidFill>
          <a:srgbClr val="004080"/>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de-DE" sz="3000" kern="1200" dirty="0" smtClean="0">
              <a:latin typeface="Arial"/>
            </a:rPr>
            <a:t>Konstellation</a:t>
          </a:r>
          <a:endParaRPr lang="de-DE" sz="3000" kern="1200" dirty="0">
            <a:latin typeface="Arial"/>
          </a:endParaRPr>
        </a:p>
      </dsp:txBody>
      <dsp:txXfrm>
        <a:off x="0" y="1672224"/>
        <a:ext cx="3009900" cy="719549"/>
      </dsp:txXfrm>
    </dsp:sp>
    <dsp:sp modelId="{9DF9F4F5-25DD-E947-BF0A-ECAC8B744375}">
      <dsp:nvSpPr>
        <dsp:cNvPr id="0" name=""/>
        <dsp:cNvSpPr/>
      </dsp:nvSpPr>
      <dsp:spPr>
        <a:xfrm>
          <a:off x="0" y="2478175"/>
          <a:ext cx="3009900" cy="719549"/>
        </a:xfrm>
        <a:prstGeom prst="roundRect">
          <a:avLst/>
        </a:prstGeom>
        <a:solidFill>
          <a:srgbClr val="408000"/>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de-DE" sz="3000" kern="1200" dirty="0" smtClean="0">
              <a:latin typeface="Arial"/>
            </a:rPr>
            <a:t>Soziales Feld</a:t>
          </a:r>
          <a:endParaRPr lang="de-DE" sz="3000" kern="1200" dirty="0">
            <a:latin typeface="Arial"/>
          </a:endParaRPr>
        </a:p>
      </dsp:txBody>
      <dsp:txXfrm>
        <a:off x="0" y="2478175"/>
        <a:ext cx="3009900" cy="719549"/>
      </dsp:txXfrm>
    </dsp:sp>
    <dsp:sp modelId="{003607F4-8A5E-E94D-9DC2-E3C47990C9B0}">
      <dsp:nvSpPr>
        <dsp:cNvPr id="0" name=""/>
        <dsp:cNvSpPr/>
      </dsp:nvSpPr>
      <dsp:spPr>
        <a:xfrm>
          <a:off x="0" y="3284125"/>
          <a:ext cx="3009900" cy="719549"/>
        </a:xfrm>
        <a:prstGeom prst="roundRect">
          <a:avLst/>
        </a:prstGeom>
        <a:solidFill>
          <a:srgbClr val="FF8000"/>
        </a:solid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de-DE" sz="3000" kern="1200" dirty="0" smtClean="0">
              <a:latin typeface="Arial"/>
            </a:rPr>
            <a:t>Umgebung</a:t>
          </a:r>
          <a:endParaRPr lang="de-DE" sz="3000" kern="1200" dirty="0">
            <a:latin typeface="Arial"/>
          </a:endParaRPr>
        </a:p>
      </dsp:txBody>
      <dsp:txXfrm>
        <a:off x="0" y="3284125"/>
        <a:ext cx="3009900" cy="719549"/>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3.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5.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6.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183B91-B55F-BF41-A9D9-DFC8799631B6}" type="datetimeFigureOut">
              <a:rPr lang="de-DE" smtClean="0"/>
              <a:pPr/>
              <a:t>04.04.2013</a:t>
            </a:fld>
            <a:endParaRPr lang="de-DE" dirty="0"/>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931702-C0B4-374E-BA3D-0251C443C00E}" type="slidenum">
              <a:rPr lang="de-DE" smtClean="0"/>
              <a:pPr/>
              <a:t>‹Nr.›</a:t>
            </a:fld>
            <a:endParaRPr lang="de-DE"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416E22-EDCD-7C45-8856-AC266EBA1B78}" type="datetimeFigureOut">
              <a:rPr lang="de-DE" smtClean="0"/>
              <a:pPr/>
              <a:t>04.04.2013</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5AC4BE-66CF-D447-83C0-9381F4542010}" type="slidenum">
              <a:rPr lang="de-DE" smtClean="0"/>
              <a:pPr/>
              <a:t>‹Nr.›</a:t>
            </a:fld>
            <a:endParaRPr lang="de-DE"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de.wikipedia.org/w/index.php?title=Penicillin&amp;action=edit&amp;section=6" TargetMode="External"/><Relationship Id="rId4" Type="http://schemas.openxmlformats.org/officeDocument/2006/relationships/hyperlink" Target="http://de.wikipedia.org/wiki/Alexander_Fleming" TargetMode="External"/><Relationship Id="rId5" Type="http://schemas.openxmlformats.org/officeDocument/2006/relationships/hyperlink" Target="http://de.wikipedia.org/wiki/Agar" TargetMode="External"/><Relationship Id="rId6" Type="http://schemas.openxmlformats.org/officeDocument/2006/relationships/hyperlink" Target="http://de.wikipedia.org/wiki/N%C3%A4hrboden" TargetMode="External"/><Relationship Id="rId7" Type="http://schemas.openxmlformats.org/officeDocument/2006/relationships/hyperlink" Target="http://de.wikipedia.org/wiki/Schimmelpilz" TargetMode="External"/><Relationship Id="rId8" Type="http://schemas.openxmlformats.org/officeDocument/2006/relationships/hyperlink" Target="http://de.wikipedia.org/wiki/Penicillin%23cite_note-1" TargetMode="External"/><Relationship Id="rId9" Type="http://schemas.openxmlformats.org/officeDocument/2006/relationships/hyperlink" Target="http://www.sgipt.org/gipt/kfehl.htm"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1" Type="http://schemas.openxmlformats.org/officeDocument/2006/relationships/hyperlink" Target="http://de.wikipedia.org/wiki/H%C3%A4ngegleiter" TargetMode="External"/><Relationship Id="rId12" Type="http://schemas.openxmlformats.org/officeDocument/2006/relationships/hyperlink" Target="http://de.wikipedia.org/wiki/Normalsegelapparat" TargetMode="External"/><Relationship Id="rId13" Type="http://schemas.openxmlformats.org/officeDocument/2006/relationships/hyperlink" Target="http://de.wikipedia.org/wiki/Gebr%C3%BCder_Wright" TargetMode="External"/><Relationship Id="rId14" Type="http://schemas.openxmlformats.org/officeDocument/2006/relationships/hyperlink" Target="http://de.wikipedia.org/wiki/Flugzeug" TargetMode="External"/><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de.wikipedia.org/wiki/23._Mai" TargetMode="External"/><Relationship Id="rId4" Type="http://schemas.openxmlformats.org/officeDocument/2006/relationships/hyperlink" Target="http://de.wikipedia.org/wiki/1848" TargetMode="External"/><Relationship Id="rId5" Type="http://schemas.openxmlformats.org/officeDocument/2006/relationships/hyperlink" Target="http://de.wikipedia.org/wiki/Anklam" TargetMode="External"/><Relationship Id="rId6" Type="http://schemas.openxmlformats.org/officeDocument/2006/relationships/hyperlink" Target="http://de.wikipedia.org/wiki/10._August" TargetMode="External"/><Relationship Id="rId7" Type="http://schemas.openxmlformats.org/officeDocument/2006/relationships/hyperlink" Target="http://de.wikipedia.org/wiki/1896" TargetMode="External"/><Relationship Id="rId8" Type="http://schemas.openxmlformats.org/officeDocument/2006/relationships/hyperlink" Target="http://de.wikipedia.org/wiki/Berlin" TargetMode="External"/><Relationship Id="rId9" Type="http://schemas.openxmlformats.org/officeDocument/2006/relationships/hyperlink" Target="http://de.wikipedia.org/wiki/Luftfahrt" TargetMode="External"/><Relationship Id="rId10" Type="http://schemas.openxmlformats.org/officeDocument/2006/relationships/hyperlink" Target="http://de.wikipedia.org/wiki/Fliegen_(Fortbewegung)"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a:buFontTx/>
              <a:buNone/>
            </a:pPr>
            <a:r>
              <a:rPr lang="de-DE" sz="1600" baseline="0" dirty="0" smtClean="0"/>
              <a:t>Kreativ zu sein ist in meinen Augen unvermeidlich – und die Frage ist dann nur, wie bewusst wir den Prozess der Kreativität (hier in der therapeutischen Situation) gestalten.</a:t>
            </a:r>
          </a:p>
          <a:p>
            <a:pPr>
              <a:buFontTx/>
              <a:buChar char="-"/>
            </a:pPr>
            <a:endParaRPr lang="de-DE" sz="1600" baseline="0" dirty="0" smtClean="0"/>
          </a:p>
          <a:p>
            <a:pPr>
              <a:buFontTx/>
              <a:buChar char="-"/>
            </a:pPr>
            <a:r>
              <a:rPr lang="de-DE" sz="1600" baseline="0" dirty="0" smtClean="0"/>
              <a:t> </a:t>
            </a:r>
            <a:r>
              <a:rPr lang="de-DE" sz="1600" b="1" i="0" baseline="0" dirty="0" smtClean="0"/>
              <a:t>Wie bin ich zu diesem Thema gekommen?</a:t>
            </a:r>
          </a:p>
          <a:p>
            <a:pPr>
              <a:buFontTx/>
              <a:buChar char="-"/>
            </a:pPr>
            <a:endParaRPr lang="de-DE" sz="1600" baseline="0" dirty="0" smtClean="0"/>
          </a:p>
          <a:p>
            <a:pPr>
              <a:buFontTx/>
              <a:buNone/>
            </a:pPr>
            <a:r>
              <a:rPr lang="de-DE" sz="1600" b="1" i="0" baseline="0" dirty="0" smtClean="0"/>
              <a:t>Guru auf der Bühne – nachmachen -  funktioniert in der Regel nicht</a:t>
            </a:r>
          </a:p>
          <a:p>
            <a:pPr>
              <a:buFontTx/>
              <a:buNone/>
            </a:pPr>
            <a:endParaRPr lang="de-DE" sz="1600" b="1" i="0" baseline="0" dirty="0" smtClean="0"/>
          </a:p>
          <a:p>
            <a:pPr>
              <a:buFontTx/>
              <a:buNone/>
            </a:pPr>
            <a:r>
              <a:rPr lang="de-DE" sz="1600" b="1" i="0" baseline="0" dirty="0" smtClean="0"/>
              <a:t>Menschliche Kooperation eben so nicht. (Instrument in der Therapie ist kein Skalpell/Pille, sondern die Person der Therapeutin, des Therapeuten)</a:t>
            </a:r>
          </a:p>
          <a:p>
            <a:pPr>
              <a:buFontTx/>
              <a:buNone/>
            </a:pPr>
            <a:endParaRPr lang="de-DE" sz="1600" b="1" i="0" baseline="0" dirty="0" smtClean="0"/>
          </a:p>
          <a:p>
            <a:pPr>
              <a:buFontTx/>
              <a:buNone/>
            </a:pPr>
            <a:r>
              <a:rPr lang="de-DE" sz="1600" b="1" i="0" baseline="0" dirty="0" smtClean="0"/>
              <a:t>Methoden und Techniken wirken nicht von sich aus.</a:t>
            </a:r>
          </a:p>
          <a:p>
            <a:pPr>
              <a:buFontTx/>
              <a:buNone/>
            </a:pPr>
            <a:endParaRPr lang="de-DE" sz="1600" b="1" i="0" baseline="0" dirty="0" smtClean="0"/>
          </a:p>
          <a:p>
            <a:pPr>
              <a:buFontTx/>
              <a:buNone/>
            </a:pPr>
            <a:r>
              <a:rPr lang="de-DE" sz="1600" b="1" i="0" baseline="0" dirty="0" smtClean="0"/>
              <a:t>Was vielleicht wirkt, sind Therapeuten die Methoden und Techniken passend einsetzen: zu sich selbst, zu den Klienten, zur Situation, zum Leiden, zu den Potenzialen, zu den Kontexten. Mit </a:t>
            </a:r>
            <a:r>
              <a:rPr lang="de-DE" sz="1600" i="1" kern="1200" dirty="0" smtClean="0">
                <a:solidFill>
                  <a:schemeClr val="tx1"/>
                </a:solidFill>
                <a:latin typeface="+mn-lt"/>
                <a:ea typeface="+mn-ea"/>
                <a:cs typeface="+mn-cs"/>
              </a:rPr>
              <a:t>Respekt, Einfühlung, Achtsamkeit, Entdeckungsfreude und Hoffnung.</a:t>
            </a:r>
            <a:endParaRPr lang="de-DE" sz="1600" b="1" i="0" baseline="0" dirty="0" smtClean="0"/>
          </a:p>
          <a:p>
            <a:pPr>
              <a:buFontTx/>
              <a:buNone/>
            </a:pPr>
            <a:endParaRPr lang="de-DE" sz="1600" b="1" i="0" baseline="0" dirty="0" smtClean="0"/>
          </a:p>
          <a:p>
            <a:pPr>
              <a:buFontTx/>
              <a:buNone/>
            </a:pPr>
            <a:r>
              <a:rPr lang="de-DE" sz="1600" b="1" i="0" baseline="0" dirty="0" smtClean="0"/>
              <a:t>Passung ist das Zauberwort. Aber wann und wie passt es und wie kann man Momente der Passung beschreiben und begünstigen.</a:t>
            </a:r>
          </a:p>
          <a:p>
            <a:pPr>
              <a:buFontTx/>
              <a:buNone/>
            </a:pPr>
            <a:endParaRPr lang="de-DE" sz="1600" b="1" i="0" baseline="0" dirty="0" smtClean="0"/>
          </a:p>
          <a:p>
            <a:pPr>
              <a:buFontTx/>
              <a:buChar char="-"/>
            </a:pPr>
            <a:r>
              <a:rPr lang="de-DE" sz="1200" i="1" kern="1200" dirty="0" smtClean="0">
                <a:solidFill>
                  <a:schemeClr val="tx1"/>
                </a:solidFill>
                <a:latin typeface="+mn-lt"/>
                <a:ea typeface="+mn-ea"/>
                <a:cs typeface="+mn-cs"/>
              </a:rPr>
              <a:t>Letztlich geht es darum, die therapeutische Situation selbst kreativ zu gestalten. Eine Zeitlinie, ein Stühle rücken, ein Rollenwechsel – das kann jeder relativ schnell lernen und als Technik leicht einbauen. Was ich mir vorstelle ist etwas anderes: ich stelle mir vor, dass Therapeuten und Klienten gemeinsam kreativ werden. Meiner Erfahrung nach sind es die Momente des gemeinsamen Erfindens, diese Augenblicke, wenn in der Zusammenarbeit etwas Neues geschieht und sich durchsetzt, die beglücken und voranbringen. Nehmen wir an, es sind diese Momente, die im therapeutischen Prozess wirkungsvoll sind – etwas, was trägt und federt. Die Aufgabe bestünde dann darin, Situationen so zu gestalten, dass solche Momente des gemeinsamen Erfindens möglich werden. </a:t>
            </a:r>
          </a:p>
          <a:p>
            <a:pPr>
              <a:buFontTx/>
              <a:buChar char="-"/>
            </a:pPr>
            <a:endParaRPr lang="de-DE" sz="1200" i="1" kern="1200" dirty="0" smtClean="0">
              <a:solidFill>
                <a:schemeClr val="tx1"/>
              </a:solidFill>
              <a:latin typeface="+mn-lt"/>
              <a:ea typeface="+mn-ea"/>
              <a:cs typeface="+mn-cs"/>
            </a:endParaRPr>
          </a:p>
          <a:p>
            <a:pPr>
              <a:buFontTx/>
              <a:buNone/>
            </a:pPr>
            <a:r>
              <a:rPr lang="de-DE" sz="1200" i="1" kern="1200" dirty="0" smtClean="0">
                <a:solidFill>
                  <a:schemeClr val="tx1"/>
                </a:solidFill>
                <a:latin typeface="+mn-lt"/>
                <a:ea typeface="+mn-ea"/>
                <a:cs typeface="+mn-cs"/>
              </a:rPr>
              <a:t>Das ist es,</a:t>
            </a:r>
            <a:r>
              <a:rPr lang="de-DE" sz="1200" i="1" kern="1200" baseline="0" dirty="0" smtClean="0">
                <a:solidFill>
                  <a:schemeClr val="tx1"/>
                </a:solidFill>
                <a:latin typeface="+mn-lt"/>
                <a:ea typeface="+mn-ea"/>
                <a:cs typeface="+mn-cs"/>
              </a:rPr>
              <a:t> womit ich mich seit einiger Zeit intensiver beschäftige, und ich lade Sie einfach heute in meine kleine Denkwerkstatt ein.</a:t>
            </a:r>
          </a:p>
          <a:p>
            <a:pPr>
              <a:buFontTx/>
              <a:buNone/>
            </a:pPr>
            <a:endParaRPr lang="de-DE" sz="1200" i="1" kern="1200" baseline="0" dirty="0" smtClean="0">
              <a:solidFill>
                <a:schemeClr val="tx1"/>
              </a:solidFill>
              <a:latin typeface="+mn-lt"/>
              <a:ea typeface="+mn-ea"/>
              <a:cs typeface="+mn-cs"/>
            </a:endParaRPr>
          </a:p>
          <a:p>
            <a:pPr>
              <a:buFontTx/>
              <a:buNone/>
            </a:pPr>
            <a:r>
              <a:rPr lang="de-DE" sz="1200" i="1" kern="1200" baseline="0" dirty="0" smtClean="0">
                <a:solidFill>
                  <a:schemeClr val="tx1"/>
                </a:solidFill>
                <a:latin typeface="+mn-lt"/>
                <a:ea typeface="+mn-ea"/>
                <a:cs typeface="+mn-cs"/>
              </a:rPr>
              <a:t>Locker bleiben: lassen sie ihr Unterbewusstes für sich arbeiten</a:t>
            </a: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6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600" kern="1200" dirty="0" smtClean="0">
                <a:solidFill>
                  <a:schemeClr val="tx1"/>
                </a:solidFill>
                <a:latin typeface="+mn-lt"/>
                <a:ea typeface="+mn-ea"/>
                <a:cs typeface="+mn-cs"/>
              </a:rPr>
              <a:t/>
            </a:r>
            <a:br>
              <a:rPr lang="de-DE" sz="1600" kern="1200" dirty="0" smtClean="0">
                <a:solidFill>
                  <a:schemeClr val="tx1"/>
                </a:solidFill>
                <a:latin typeface="+mn-lt"/>
                <a:ea typeface="+mn-ea"/>
                <a:cs typeface="+mn-cs"/>
              </a:rPr>
            </a:br>
            <a:endParaRPr lang="de-DE" sz="1600" i="1" kern="1200" dirty="0" smtClean="0">
              <a:solidFill>
                <a:schemeClr val="tx1"/>
              </a:solidFill>
              <a:latin typeface="+mn-lt"/>
              <a:ea typeface="+mn-ea"/>
              <a:cs typeface="+mn-cs"/>
            </a:endParaRPr>
          </a:p>
          <a:p>
            <a:pPr>
              <a:buFontTx/>
              <a:buNone/>
            </a:pPr>
            <a:r>
              <a:rPr lang="de-DE" sz="1600" kern="1200" dirty="0" smtClean="0">
                <a:solidFill>
                  <a:schemeClr val="tx1"/>
                </a:solidFill>
                <a:latin typeface="+mn-lt"/>
                <a:ea typeface="+mn-ea"/>
                <a:cs typeface="+mn-cs"/>
              </a:rPr>
              <a:t/>
            </a:r>
            <a:br>
              <a:rPr lang="de-DE" sz="1600" kern="1200" dirty="0" smtClean="0">
                <a:solidFill>
                  <a:schemeClr val="tx1"/>
                </a:solidFill>
                <a:latin typeface="+mn-lt"/>
                <a:ea typeface="+mn-ea"/>
                <a:cs typeface="+mn-cs"/>
              </a:rPr>
            </a:br>
            <a:r>
              <a:rPr lang="de-DE" baseline="0" dirty="0" smtClean="0"/>
              <a:t/>
            </a:r>
            <a:br>
              <a:rPr lang="de-DE" baseline="0" dirty="0" smtClean="0"/>
            </a:br>
            <a:endParaRPr lang="de-DE" baseline="0" dirty="0" smtClean="0"/>
          </a:p>
        </p:txBody>
      </p:sp>
      <p:sp>
        <p:nvSpPr>
          <p:cNvPr id="4" name="Foliennummernplatzhalter 3"/>
          <p:cNvSpPr>
            <a:spLocks noGrp="1"/>
          </p:cNvSpPr>
          <p:nvPr>
            <p:ph type="sldNum" sz="quarter" idx="10"/>
          </p:nvPr>
        </p:nvSpPr>
        <p:spPr/>
        <p:txBody>
          <a:bodyPr/>
          <a:lstStyle/>
          <a:p>
            <a:fld id="{805AC4BE-66CF-D447-83C0-9381F4542010}"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i="0" dirty="0" smtClean="0"/>
              <a:t>Kreative Kooperation</a:t>
            </a:r>
          </a:p>
          <a:p>
            <a:endParaRPr lang="de-DE" dirty="0" smtClean="0"/>
          </a:p>
          <a:p>
            <a:r>
              <a:rPr lang="de-DE" dirty="0" smtClean="0"/>
              <a:t>ein Geschehen von hoher Komplexität, </a:t>
            </a:r>
          </a:p>
          <a:p>
            <a:r>
              <a:rPr lang="de-DE" dirty="0" smtClean="0"/>
              <a:t>die uns wenig bewusst wird, weil wir uns in diesem Medium</a:t>
            </a:r>
          </a:p>
          <a:p>
            <a:r>
              <a:rPr lang="de-DE" dirty="0" smtClean="0"/>
              <a:t>von Anfang an, wie Fische im Wasser, intuitiv bewegen und entwickeln.</a:t>
            </a:r>
          </a:p>
          <a:p>
            <a:endParaRPr lang="de-DE" dirty="0" smtClean="0"/>
          </a:p>
          <a:p>
            <a:r>
              <a:rPr lang="de-DE" dirty="0" smtClean="0"/>
              <a:t>Augenkontakt und Nachfolgen mit den Augen, Gestik, Mimik und </a:t>
            </a:r>
            <a:r>
              <a:rPr lang="de-DE" dirty="0" err="1" smtClean="0"/>
              <a:t>Lautieren</a:t>
            </a:r>
            <a:r>
              <a:rPr lang="de-DE" dirty="0" smtClean="0"/>
              <a:t> (Sprechen) fließen ineinander:</a:t>
            </a:r>
          </a:p>
          <a:p>
            <a:endParaRPr lang="de-D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a:t>
            </a:r>
            <a:r>
              <a:rPr lang="de-DE" baseline="0" dirty="0" smtClean="0"/>
              <a:t> </a:t>
            </a:r>
            <a:r>
              <a:rPr lang="de-DE" b="0" i="1" baseline="0" dirty="0" smtClean="0"/>
              <a:t>„Coordination of Coordination of </a:t>
            </a:r>
            <a:r>
              <a:rPr lang="de-DE" b="0" i="1" baseline="0" dirty="0" err="1" smtClean="0"/>
              <a:t>behavior</a:t>
            </a:r>
            <a:r>
              <a:rPr lang="de-DE" b="0" i="1" baseline="0" dirty="0" smtClean="0"/>
              <a:t> and </a:t>
            </a:r>
            <a:r>
              <a:rPr lang="de-DE" b="0" i="1" baseline="0" dirty="0" err="1" smtClean="0"/>
              <a:t>emotion</a:t>
            </a:r>
            <a:r>
              <a:rPr lang="de-DE" b="0" i="1" baseline="0" dirty="0" smtClean="0"/>
              <a:t>“ (</a:t>
            </a:r>
            <a:r>
              <a:rPr lang="de-DE" dirty="0" smtClean="0"/>
              <a:t>Umberto </a:t>
            </a:r>
            <a:r>
              <a:rPr lang="de-DE" dirty="0" err="1" smtClean="0"/>
              <a:t>Maturana</a:t>
            </a:r>
            <a:r>
              <a:rPr lang="de-DE" dirty="0" smtClean="0"/>
              <a:t>)</a:t>
            </a:r>
            <a:endParaRPr lang="de-DE" b="0"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0"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0" i="1" baseline="0" dirty="0" err="1" smtClean="0"/>
              <a:t>Maturana</a:t>
            </a:r>
            <a:r>
              <a:rPr lang="de-DE" baseline="0" dirty="0" smtClean="0"/>
              <a:t> sagt: </a:t>
            </a:r>
            <a:r>
              <a:rPr lang="de-DE" baseline="0" dirty="0" err="1" smtClean="0"/>
              <a:t>We</a:t>
            </a:r>
            <a:r>
              <a:rPr lang="de-DE" baseline="0" dirty="0" smtClean="0"/>
              <a:t> </a:t>
            </a:r>
            <a:r>
              <a:rPr lang="de-DE" baseline="0" dirty="0" err="1" smtClean="0"/>
              <a:t>exist</a:t>
            </a:r>
            <a:r>
              <a:rPr lang="de-DE" baseline="0" dirty="0" smtClean="0"/>
              <a:t> in </a:t>
            </a:r>
            <a:r>
              <a:rPr lang="de-DE" baseline="0" dirty="0" err="1" smtClean="0"/>
              <a:t>languaging</a:t>
            </a:r>
            <a:r>
              <a:rPr lang="de-DE"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Aber dieses </a:t>
            </a:r>
            <a:r>
              <a:rPr lang="de-DE" baseline="0" dirty="0" err="1" smtClean="0"/>
              <a:t>Communicating</a:t>
            </a:r>
            <a:r>
              <a:rPr lang="de-DE" baseline="0" dirty="0" smtClean="0"/>
              <a:t> umfasst: </a:t>
            </a:r>
            <a:r>
              <a:rPr lang="de-DE" baseline="0" dirty="0" err="1" smtClean="0"/>
              <a:t>eying</a:t>
            </a:r>
            <a:r>
              <a:rPr lang="de-DE" baseline="0" dirty="0" smtClean="0"/>
              <a:t>, </a:t>
            </a:r>
            <a:r>
              <a:rPr lang="de-DE" baseline="0" dirty="0" err="1" smtClean="0"/>
              <a:t>gestuering</a:t>
            </a:r>
            <a:r>
              <a:rPr lang="de-DE" baseline="0" dirty="0" smtClean="0"/>
              <a:t>, </a:t>
            </a:r>
            <a:r>
              <a:rPr lang="de-DE" baseline="0" dirty="0" err="1" smtClean="0"/>
              <a:t>mimiking</a:t>
            </a:r>
            <a:r>
              <a:rPr lang="de-DE" baseline="0" dirty="0" smtClean="0"/>
              <a:t>, </a:t>
            </a:r>
            <a:r>
              <a:rPr lang="de-DE" baseline="0" dirty="0" err="1" smtClean="0"/>
              <a:t>sounding</a:t>
            </a:r>
            <a:r>
              <a:rPr lang="de-DE" baseline="0" dirty="0" smtClean="0"/>
              <a:t> und </a:t>
            </a:r>
            <a:r>
              <a:rPr lang="de-DE" baseline="0" dirty="0" err="1" smtClean="0"/>
              <a:t>emotioning</a:t>
            </a: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Und später: </a:t>
            </a:r>
            <a:r>
              <a:rPr lang="de-DE" baseline="0" dirty="0" err="1" smtClean="0"/>
              <a:t>musiking</a:t>
            </a:r>
            <a:r>
              <a:rPr lang="de-DE" baseline="0" dirty="0" smtClean="0"/>
              <a:t> (</a:t>
            </a:r>
            <a:r>
              <a:rPr lang="de-DE" baseline="0" dirty="0" err="1" smtClean="0"/>
              <a:t>singing</a:t>
            </a:r>
            <a:r>
              <a:rPr lang="de-DE" baseline="0" dirty="0" smtClean="0"/>
              <a:t>), </a:t>
            </a:r>
            <a:r>
              <a:rPr lang="de-DE" baseline="0" dirty="0" err="1" smtClean="0"/>
              <a:t>dramatacing</a:t>
            </a:r>
            <a:r>
              <a:rPr lang="de-DE" baseline="0" dirty="0" smtClean="0"/>
              <a:t>, </a:t>
            </a:r>
            <a:r>
              <a:rPr lang="de-DE" baseline="0" dirty="0" err="1" smtClean="0"/>
              <a:t>drawing</a:t>
            </a:r>
            <a:r>
              <a:rPr lang="de-DE" baseline="0" dirty="0" smtClean="0"/>
              <a:t>, </a:t>
            </a:r>
            <a:r>
              <a:rPr lang="de-DE" baseline="0" dirty="0" err="1" smtClean="0"/>
              <a:t>dancing</a:t>
            </a:r>
            <a:r>
              <a:rPr lang="de-DE" baseline="0" dirty="0" smtClean="0"/>
              <a:t>, </a:t>
            </a:r>
            <a:r>
              <a:rPr lang="de-DE" baseline="0" dirty="0" err="1" smtClean="0"/>
              <a:t>thinking</a:t>
            </a: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Info:</a:t>
            </a:r>
            <a:endParaRPr lang="de-DE" dirty="0" smtClean="0"/>
          </a:p>
          <a:p>
            <a:r>
              <a:rPr lang="de-DE" dirty="0" smtClean="0"/>
              <a:t>Vergleiche auch </a:t>
            </a:r>
            <a:r>
              <a:rPr lang="de-DE" dirty="0" err="1" smtClean="0"/>
              <a:t>Marte-Meo-Ansatz</a:t>
            </a:r>
            <a:r>
              <a:rPr lang="de-DE" dirty="0" smtClean="0"/>
              <a:t>,</a:t>
            </a:r>
            <a:r>
              <a:rPr lang="de-DE" baseline="0" dirty="0" smtClean="0"/>
              <a:t> </a:t>
            </a:r>
            <a:r>
              <a:rPr lang="de-DE" baseline="0" dirty="0" err="1" smtClean="0"/>
              <a:t>ElternCoaching</a:t>
            </a:r>
            <a:r>
              <a:rPr lang="de-DE" baseline="0" dirty="0" smtClean="0"/>
              <a:t> (Unterstützung entwickeln/Entwicklung unterstützen):</a:t>
            </a:r>
          </a:p>
          <a:p>
            <a:r>
              <a:rPr lang="de-DE" baseline="0" dirty="0" smtClean="0"/>
              <a:t>Beobachten – Initiativen folgen – aktiv führen – Beobachten – </a:t>
            </a:r>
            <a:r>
              <a:rPr lang="de-DE" baseline="0" dirty="0" err="1" smtClean="0"/>
              <a:t>Inititiven</a:t>
            </a:r>
            <a:r>
              <a:rPr lang="de-DE" baseline="0" dirty="0" smtClean="0"/>
              <a:t> folgen</a:t>
            </a:r>
            <a:endParaRPr lang="de-DE" dirty="0" smtClean="0"/>
          </a:p>
          <a:p>
            <a:endParaRPr lang="de-DE" dirty="0" smtClean="0"/>
          </a:p>
          <a:p>
            <a:r>
              <a:rPr lang="de-DE" dirty="0" smtClean="0"/>
              <a:t>Quellen: RTL-Film über Babysignale:  www.rtlregional.de/player.php?id=1687 - 23k</a:t>
            </a:r>
          </a:p>
          <a:p>
            <a:r>
              <a:rPr lang="de-DE" dirty="0" smtClean="0"/>
              <a:t>Mutter Kind Kooperation Smart </a:t>
            </a:r>
            <a:r>
              <a:rPr lang="de-DE" dirty="0" err="1" smtClean="0"/>
              <a:t>hands</a:t>
            </a:r>
            <a:r>
              <a:rPr lang="de-DE" dirty="0" smtClean="0"/>
              <a:t>:</a:t>
            </a:r>
            <a:r>
              <a:rPr lang="de-DE" baseline="0" dirty="0" smtClean="0"/>
              <a:t>  </a:t>
            </a:r>
            <a:r>
              <a:rPr lang="de-DE" dirty="0" err="1" smtClean="0"/>
              <a:t>http://www.kestner.de/n/verlag/babyzeichen/babyzeichen-einfuehrung.htm</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Umberto </a:t>
            </a:r>
            <a:r>
              <a:rPr lang="de-DE" dirty="0" err="1" smtClean="0"/>
              <a:t>Maturana</a:t>
            </a:r>
            <a:r>
              <a:rPr lang="de-DE" dirty="0" smtClean="0"/>
              <a:t> und Gerda </a:t>
            </a:r>
            <a:r>
              <a:rPr lang="de-DE" dirty="0" err="1" smtClean="0"/>
              <a:t>Verden-Zöller</a:t>
            </a:r>
            <a:r>
              <a:rPr lang="de-DE" dirty="0" smtClean="0"/>
              <a:t>  (1993), Liebe und Spiel, die vergessenen Grundlagen des Menschseins.</a:t>
            </a:r>
          </a:p>
          <a:p>
            <a:endParaRPr lang="de-D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Die Entwicklung beginnt vor rund 2 Millionen Jahren. Damals gingen unsere Vorfahren (die </a:t>
            </a:r>
            <a:r>
              <a:rPr lang="de-DE" dirty="0" err="1" smtClean="0"/>
              <a:t>homos</a:t>
            </a:r>
            <a:r>
              <a:rPr lang="de-DE" dirty="0" smtClean="0"/>
              <a:t>) in die Savanne.</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Es war eine Zeit des Klimawandels, die Ökosysteme veränderten sich rasch – und das brachte einen hohen Innovationsdruck mit sich –</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Nur jene Populationen von </a:t>
            </a:r>
            <a:r>
              <a:rPr lang="de-DE" dirty="0" err="1" smtClean="0"/>
              <a:t>hominieden</a:t>
            </a:r>
            <a:r>
              <a:rPr lang="de-DE" dirty="0" smtClean="0"/>
              <a:t> konnten überleben, die auf Kooperation setzten, nur sie konnten sich schnell genug an die neuen</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Lebensbedingungen</a:t>
            </a:r>
            <a:r>
              <a:rPr lang="de-DE" baseline="0" dirty="0" smtClean="0"/>
              <a:t> anpassen. </a:t>
            </a:r>
            <a:r>
              <a:rPr lang="de-DE"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Die </a:t>
            </a:r>
            <a:r>
              <a:rPr lang="de-DE" dirty="0" err="1" smtClean="0"/>
              <a:t>homos</a:t>
            </a:r>
            <a:r>
              <a:rPr lang="de-DE" dirty="0" smtClean="0"/>
              <a:t>, die Vorfahren des homo sapiens, konnten nur in der Gruppe überleben. Die Situation erzwang in gewisser Weise Altruismus und selbstloses Handeln. Um zu überleben, erhielten die Babys, Kinder, Jugendlichen, Alten und Sonderlinge der </a:t>
            </a:r>
            <a:r>
              <a:rPr lang="de-DE" dirty="0" err="1" smtClean="0"/>
              <a:t>h</a:t>
            </a:r>
            <a:r>
              <a:rPr lang="de-DE" baseline="0" dirty="0" err="1" smtClean="0"/>
              <a:t>omos</a:t>
            </a:r>
            <a:r>
              <a:rPr lang="de-DE" baseline="0" dirty="0" smtClean="0"/>
              <a:t> mehr und mehr Unterstützung von Familienmitgliedern und der gesamten Gruppe. – Die dauerhafte Paarbildung setzte sich durch.</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Das ist die Geburtszeit des homo sapiens als soziales Wesen als „</a:t>
            </a:r>
            <a:r>
              <a:rPr lang="de-DE" baseline="0" dirty="0" err="1" smtClean="0"/>
              <a:t>cooperativ</a:t>
            </a:r>
            <a:r>
              <a:rPr lang="de-DE" baseline="0" dirty="0" smtClean="0"/>
              <a:t> </a:t>
            </a:r>
            <a:r>
              <a:rPr lang="de-DE" baseline="0" dirty="0" err="1" smtClean="0"/>
              <a:t>breeder</a:t>
            </a:r>
            <a:r>
              <a:rPr lang="de-DE" baseline="0" dirty="0" smtClean="0"/>
              <a:t>“ (Carel van </a:t>
            </a:r>
            <a:r>
              <a:rPr lang="de-DE" baseline="0" dirty="0" err="1" smtClean="0"/>
              <a:t>Schaik</a:t>
            </a:r>
            <a:r>
              <a:rPr lang="de-DE" baseline="0" dirty="0" smtClean="0"/>
              <a:t>, Professor für Biologische Anthropologie am Anthropologischen Institut der Uni Zürich). </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Auch Orang-Utans, unsere Verwandten, sind bereits erfinderisch und besitzen die Fähigkeit zur kulturellen Weitergabe von Erfindungen. Nur jetzt setzt offenbar eine</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Entwicklung auf einem völlig neuen Niveau ein: kleine Gruppen von Menschen, die umherziehen und sehr viel Zeit miteinander verbringen: gemeinsam jagen und sammeln, Nahrung miteinander teilen, Kinder gemeinsam aufziehen, gemeinsam spielen, gemeinsam soziale und technische Erfindungen machen und beginnen, sich darüber symbolisch auszutauschen</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(bis dahin, sich darüber Geschichten zu erzählen, so wie wir jetzt).</a:t>
            </a:r>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Was uns unterscheidet und die Zivilisation vorantreibt ist also, dass wir viel Zeit damit verbringen uns intensiv abzustimmen:</a:t>
            </a:r>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Kurz: was die Entwicklung des homo sapiens und die Zivilisation vorantreibt ist es ist </a:t>
            </a:r>
            <a:r>
              <a:rPr lang="de-DE" dirty="0" smtClean="0"/>
              <a:t>weniger </a:t>
            </a:r>
            <a:r>
              <a:rPr lang="de-DE" b="1" i="0" dirty="0" smtClean="0"/>
              <a:t>operationale Intelligenz sondern</a:t>
            </a:r>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Kreative Kooperation</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2 miteinander verschränkte Aspekte,</a:t>
            </a:r>
            <a:r>
              <a:rPr lang="de-DE" baseline="0" dirty="0" smtClean="0"/>
              <a:t> die </a:t>
            </a:r>
            <a:r>
              <a:rPr lang="de-DE" dirty="0" smtClean="0"/>
              <a:t>Kreative</a:t>
            </a:r>
            <a:r>
              <a:rPr lang="de-DE" baseline="0" dirty="0" smtClean="0"/>
              <a:t> Kooperation ausmachen:</a:t>
            </a:r>
            <a:endParaRPr lang="de-DE"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1" i="0" dirty="0" smtClean="0"/>
              <a:t>a) Die Fähigkeit mit anderen zusammen an kooperativen Aktivitäten mit geteilten Zielen und gemeinsamen Absichten (</a:t>
            </a:r>
            <a:r>
              <a:rPr lang="de-DE" b="1" i="0" dirty="0" err="1" smtClean="0"/>
              <a:t>Tomasello</a:t>
            </a:r>
            <a:r>
              <a:rPr lang="de-DE" b="1" i="0" dirty="0" smtClean="0"/>
              <a:t>, 2009, Zeit vom..)</a:t>
            </a:r>
            <a:r>
              <a:rPr lang="de-DE" b="1" i="0" cap="small" dirty="0" smtClean="0">
                <a:latin typeface="Courier"/>
              </a:rPr>
              <a:t> </a:t>
            </a:r>
            <a:r>
              <a:rPr lang="de-DE" b="1" i="0" dirty="0" smtClean="0"/>
              <a:t>teilzunehmen.</a:t>
            </a:r>
          </a:p>
          <a:p>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1" i="0" dirty="0" smtClean="0"/>
              <a:t>b) Gegenseitige Einfühlung: Ich weiß/fühle, dass du weißt/fühlst, dass wir gemeinsam jetzt </a:t>
            </a:r>
            <a:r>
              <a:rPr lang="de-DE" b="1" i="0" dirty="0" err="1" smtClean="0"/>
              <a:t>xxyy</a:t>
            </a:r>
            <a:r>
              <a:rPr lang="de-DE" b="1" i="0" dirty="0" smtClean="0"/>
              <a:t> machen (wollen)</a:t>
            </a:r>
            <a:r>
              <a:rPr lang="de-DE" b="1" i="0" cap="small"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de-DE" b="1" i="0" cap="smal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1" i="0" cap="small" dirty="0" smtClean="0"/>
              <a:t>Daniel Stern (Der </a:t>
            </a:r>
            <a:r>
              <a:rPr lang="de-DE" b="1" i="0" cap="small" dirty="0" err="1" smtClean="0"/>
              <a:t>geegnwartsmoment</a:t>
            </a:r>
            <a:r>
              <a:rPr lang="de-DE" b="1" i="0" cap="small"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de-DE" b="1" i="0" cap="smal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1" i="0" dirty="0" smtClean="0"/>
              <a:t>„Die Gegenwartsmomente, denen unser Hauptinteresse</a:t>
            </a:r>
            <a:r>
              <a:rPr lang="de-DE" b="1" i="0" baseline="0" dirty="0" smtClean="0"/>
              <a:t> gilt, tauchen auf, wenn zwei Menschen einen spezifischen mentalen Kontakt zueinander</a:t>
            </a:r>
          </a:p>
          <a:p>
            <a:pPr marL="0" marR="0" indent="0" algn="l" defTabSz="457200" rtl="0" eaLnBrk="1" fontAlgn="auto" latinLnBrk="0" hangingPunct="1">
              <a:lnSpc>
                <a:spcPct val="100000"/>
              </a:lnSpc>
              <a:spcBef>
                <a:spcPts val="0"/>
              </a:spcBef>
              <a:spcAft>
                <a:spcPts val="0"/>
              </a:spcAft>
              <a:buClrTx/>
              <a:buSzTx/>
              <a:buFontTx/>
              <a:buNone/>
              <a:tabLst/>
              <a:defRPr/>
            </a:pPr>
            <a:r>
              <a:rPr lang="de-DE" b="1" i="0" baseline="0" dirty="0" smtClean="0"/>
              <a:t>Herstellen – einen intersubjektiven Kontakt. Kennzeichnend dafür ist jenes wechselseitig </a:t>
            </a:r>
            <a:r>
              <a:rPr lang="de-DE" b="1" i="0" baseline="0" dirty="0" err="1" smtClean="0"/>
              <a:t>Sich-ineinander-Hineinversetzen</a:t>
            </a:r>
            <a:r>
              <a:rPr lang="de-DE" b="1" i="0" baseline="0" dirty="0" smtClean="0"/>
              <a:t>, das es uns ermöglicht</a:t>
            </a:r>
          </a:p>
          <a:p>
            <a:pPr marL="0" marR="0" indent="0" algn="l" defTabSz="457200" rtl="0" eaLnBrk="1" fontAlgn="auto" latinLnBrk="0" hangingPunct="1">
              <a:lnSpc>
                <a:spcPct val="100000"/>
              </a:lnSpc>
              <a:spcBef>
                <a:spcPts val="0"/>
              </a:spcBef>
              <a:spcAft>
                <a:spcPts val="0"/>
              </a:spcAft>
              <a:buClrTx/>
              <a:buSzTx/>
              <a:buFontTx/>
              <a:buNone/>
              <a:tabLst/>
              <a:defRPr/>
            </a:pPr>
            <a:r>
              <a:rPr lang="de-DE" b="1" i="0" baseline="0" dirty="0" smtClean="0"/>
              <a:t>zu sagen: „ Ich weiß, dass du weißt, dass ich weiß...“ oder: „ Ich fühle, dass du fühlst, dass ich fühle...“ Wir „lesen“, was in unserem Gegenüber vorgeht, und wenn dieses lesen wechselseitig ist, dann liest auch er, was wir empfinden. Zumindest einen Moment lang erblicken und fühlen zwei Menschen ungefähr dieselbe</a:t>
            </a:r>
          </a:p>
          <a:p>
            <a:pPr marL="0" marR="0" indent="0" algn="l" defTabSz="457200" rtl="0" eaLnBrk="1" fontAlgn="auto" latinLnBrk="0" hangingPunct="1">
              <a:lnSpc>
                <a:spcPct val="100000"/>
              </a:lnSpc>
              <a:spcBef>
                <a:spcPts val="0"/>
              </a:spcBef>
              <a:spcAft>
                <a:spcPts val="0"/>
              </a:spcAft>
              <a:buClrTx/>
              <a:buSzTx/>
              <a:buFontTx/>
              <a:buNone/>
              <a:tabLst/>
              <a:defRPr/>
            </a:pPr>
            <a:r>
              <a:rPr lang="de-DE" b="1" i="0" baseline="0" dirty="0" smtClean="0"/>
              <a:t>Mentale Landschaft. Diese Begegnungen sind genau das, worum es in der Psychotherapie meist geht. In ihnen sind die Ereignisse eingebettet, die</a:t>
            </a:r>
          </a:p>
          <a:p>
            <a:pPr marL="0" marR="0" indent="0" algn="l" defTabSz="457200" rtl="0" eaLnBrk="1" fontAlgn="auto" latinLnBrk="0" hangingPunct="1">
              <a:lnSpc>
                <a:spcPct val="100000"/>
              </a:lnSpc>
              <a:spcBef>
                <a:spcPts val="0"/>
              </a:spcBef>
              <a:spcAft>
                <a:spcPts val="0"/>
              </a:spcAft>
              <a:buClrTx/>
              <a:buSzTx/>
              <a:buFontTx/>
              <a:buNone/>
              <a:tabLst/>
              <a:defRPr/>
            </a:pPr>
            <a:r>
              <a:rPr lang="de-DE" b="1" i="0" baseline="0" dirty="0" smtClean="0"/>
              <a:t>Unser Leben verändern.“ (Daniel Stern (2005). Der Gegenwartsmoment. Brandes und </a:t>
            </a:r>
            <a:r>
              <a:rPr lang="de-DE" b="1" i="0" baseline="0" dirty="0" err="1" smtClean="0"/>
              <a:t>Apsel</a:t>
            </a:r>
            <a:r>
              <a:rPr lang="de-DE" b="1" i="0" baseline="0" dirty="0" smtClean="0"/>
              <a:t>: Frankfurt, S. 88)</a:t>
            </a:r>
          </a:p>
          <a:p>
            <a:pPr marL="0" marR="0" indent="0" algn="l" defTabSz="457200" rtl="0" eaLnBrk="1" fontAlgn="auto" latinLnBrk="0" hangingPunct="1">
              <a:lnSpc>
                <a:spcPct val="100000"/>
              </a:lnSpc>
              <a:spcBef>
                <a:spcPts val="0"/>
              </a:spcBef>
              <a:spcAft>
                <a:spcPts val="0"/>
              </a:spcAft>
              <a:buClrTx/>
              <a:buSzTx/>
              <a:buFontTx/>
              <a:buNone/>
              <a:tabLst/>
              <a:defRPr/>
            </a:pPr>
            <a:endParaRPr lang="de-DE" b="1"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1" i="0" baseline="0" dirty="0" smtClean="0"/>
              <a:t>Begegnung: </a:t>
            </a:r>
            <a:r>
              <a:rPr lang="de-DE" b="1" i="0" baseline="0" dirty="0" err="1" smtClean="0"/>
              <a:t>tele-prozess</a:t>
            </a:r>
            <a:r>
              <a:rPr lang="de-DE" b="1" i="0" baseline="0" dirty="0" smtClean="0"/>
              <a:t>, Zweifühlung</a:t>
            </a:r>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1" i="0" dirty="0" smtClean="0"/>
              <a:t>Das passt natürlich gut zur therapeutischen Situation:</a:t>
            </a:r>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0" i="0" dirty="0" smtClean="0"/>
              <a:t>Konzepte/Stichworte: Emphatie, Kontakt, Begegnung, Dialog, Bezogene Individuation, Selbstempfinden und Bezogenheit, Affektabstimmung</a:t>
            </a:r>
          </a:p>
          <a:p>
            <a:pPr marL="0" marR="0" indent="0" algn="l" defTabSz="457200" rtl="0" eaLnBrk="1" fontAlgn="auto" latinLnBrk="0" hangingPunct="1">
              <a:lnSpc>
                <a:spcPct val="100000"/>
              </a:lnSpc>
              <a:spcBef>
                <a:spcPts val="0"/>
              </a:spcBef>
              <a:spcAft>
                <a:spcPts val="0"/>
              </a:spcAft>
              <a:buClrTx/>
              <a:buSzTx/>
              <a:buFontTx/>
              <a:buNone/>
              <a:tabLst/>
              <a:defRPr/>
            </a:pPr>
            <a:r>
              <a:rPr lang="de-DE" b="1" i="0" dirty="0" smtClean="0"/>
              <a:t>Emotionale Resonanz</a:t>
            </a:r>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1" i="0" dirty="0" smtClean="0"/>
              <a:t>Wichtig:</a:t>
            </a:r>
            <a:r>
              <a:rPr lang="de-DE" b="1" i="0" baseline="0" dirty="0" smtClean="0"/>
              <a:t> </a:t>
            </a:r>
            <a:r>
              <a:rPr lang="de-DE" b="1" i="0" dirty="0" smtClean="0"/>
              <a:t>ein szenisches Verständnis der Situation als Ganzer:</a:t>
            </a:r>
            <a:br>
              <a:rPr lang="de-DE" b="1" i="0" dirty="0" smtClean="0"/>
            </a:br>
            <a:r>
              <a:rPr lang="de-DE" b="1" i="0" dirty="0" smtClean="0"/>
              <a:t>dann erkennt man, dass eine Situation aus Episoden/Szenen und einer Reihe von „Gegenwartsmomente“ Stern besteht:</a:t>
            </a:r>
          </a:p>
          <a:p>
            <a:pPr marL="0" marR="0" indent="0" algn="l" defTabSz="457200" rtl="0" eaLnBrk="1" fontAlgn="auto" latinLnBrk="0" hangingPunct="1">
              <a:lnSpc>
                <a:spcPct val="100000"/>
              </a:lnSpc>
              <a:spcBef>
                <a:spcPts val="0"/>
              </a:spcBef>
              <a:spcAft>
                <a:spcPts val="0"/>
              </a:spcAft>
              <a:buClrTx/>
              <a:buSzTx/>
              <a:buFontTx/>
              <a:buNone/>
              <a:tabLst/>
              <a:defRPr/>
            </a:pPr>
            <a:r>
              <a:rPr lang="de-DE" b="1" i="0" dirty="0" smtClean="0"/>
              <a:t/>
            </a:r>
            <a:br>
              <a:rPr lang="de-DE" b="1" i="0" dirty="0" smtClean="0"/>
            </a:br>
            <a:r>
              <a:rPr lang="de-DE" b="1" i="0" dirty="0" smtClean="0"/>
              <a:t>In einem erweitertes Verständnis kann</a:t>
            </a:r>
            <a:r>
              <a:rPr lang="de-DE" b="1" i="0" baseline="0" dirty="0" smtClean="0"/>
              <a:t> m</a:t>
            </a:r>
            <a:r>
              <a:rPr lang="de-DE" b="1" i="0" dirty="0" smtClean="0"/>
              <a:t>an die Therapeutische Situation nun als eine Situation verstehen, </a:t>
            </a:r>
            <a:br>
              <a:rPr lang="de-DE" b="1" i="0" dirty="0" smtClean="0"/>
            </a:br>
            <a:r>
              <a:rPr lang="de-DE" b="1" i="0" dirty="0" smtClean="0"/>
              <a:t>die in einem doppelten Sinne kreativ gestaltet werden kann:</a:t>
            </a:r>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1" i="0" dirty="0" smtClean="0"/>
              <a:t>a) Einrichtung der Situation: Gestaltung eines therapeutischen Arrangements</a:t>
            </a:r>
          </a:p>
          <a:p>
            <a:pPr marL="0" marR="0" indent="0" algn="l" defTabSz="457200" rtl="0" eaLnBrk="1" fontAlgn="auto" latinLnBrk="0" hangingPunct="1">
              <a:lnSpc>
                <a:spcPct val="100000"/>
              </a:lnSpc>
              <a:spcBef>
                <a:spcPts val="0"/>
              </a:spcBef>
              <a:spcAft>
                <a:spcPts val="0"/>
              </a:spcAft>
              <a:buClrTx/>
              <a:buSzTx/>
              <a:buFontTx/>
              <a:buNone/>
              <a:tabLst/>
              <a:defRPr/>
            </a:pPr>
            <a:endParaRPr lang="de-DE" b="1"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b="1" i="0" dirty="0" smtClean="0"/>
              <a:t>b) Prozessgestaltung der Situationen selbst: anregen und entwickeln kreativer Kooperation</a:t>
            </a:r>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b="1" i="0" kern="1200" dirty="0" smtClean="0">
                <a:solidFill>
                  <a:schemeClr val="tx1"/>
                </a:solidFill>
                <a:latin typeface="+mn-lt"/>
                <a:ea typeface="+mn-ea"/>
                <a:cs typeface="+mn-cs"/>
              </a:rPr>
              <a:t>Schauen</a:t>
            </a:r>
            <a:r>
              <a:rPr lang="de-DE" sz="1600" b="1" i="0" kern="1200" baseline="0" dirty="0" smtClean="0">
                <a:solidFill>
                  <a:schemeClr val="tx1"/>
                </a:solidFill>
                <a:latin typeface="+mn-lt"/>
                <a:ea typeface="+mn-ea"/>
                <a:cs typeface="+mn-cs"/>
              </a:rPr>
              <a:t> wir uns erst mal einige mögliche Arrangements an</a:t>
            </a:r>
            <a:endParaRPr lang="de-DE" sz="1600" b="1"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6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600" kern="1200" dirty="0" smtClean="0">
                <a:solidFill>
                  <a:schemeClr val="tx1"/>
                </a:solidFill>
                <a:latin typeface="+mn-lt"/>
                <a:ea typeface="+mn-ea"/>
                <a:cs typeface="+mn-cs"/>
              </a:rPr>
              <a:t/>
            </a:r>
            <a:br>
              <a:rPr lang="de-DE" sz="1600" kern="1200" dirty="0" smtClean="0">
                <a:solidFill>
                  <a:schemeClr val="tx1"/>
                </a:solidFill>
                <a:latin typeface="+mn-lt"/>
                <a:ea typeface="+mn-ea"/>
                <a:cs typeface="+mn-cs"/>
              </a:rPr>
            </a:br>
            <a:endParaRPr lang="de-DE" sz="1600" i="1" kern="1200" dirty="0" smtClean="0">
              <a:solidFill>
                <a:schemeClr val="tx1"/>
              </a:solidFill>
              <a:latin typeface="+mn-lt"/>
              <a:ea typeface="+mn-ea"/>
              <a:cs typeface="+mn-cs"/>
            </a:endParaRPr>
          </a:p>
          <a:p>
            <a:pPr>
              <a:buFontTx/>
              <a:buNone/>
            </a:pPr>
            <a:r>
              <a:rPr lang="de-DE" sz="1600" kern="1200" dirty="0" smtClean="0">
                <a:solidFill>
                  <a:schemeClr val="tx1"/>
                </a:solidFill>
                <a:latin typeface="+mn-lt"/>
                <a:ea typeface="+mn-ea"/>
                <a:cs typeface="+mn-cs"/>
              </a:rPr>
              <a:t/>
            </a:r>
            <a:br>
              <a:rPr lang="de-DE" sz="1600" kern="1200" dirty="0" smtClean="0">
                <a:solidFill>
                  <a:schemeClr val="tx1"/>
                </a:solidFill>
                <a:latin typeface="+mn-lt"/>
                <a:ea typeface="+mn-ea"/>
                <a:cs typeface="+mn-cs"/>
              </a:rPr>
            </a:br>
            <a:r>
              <a:rPr lang="de-DE" baseline="0" dirty="0" smtClean="0"/>
              <a:t/>
            </a:r>
            <a:br>
              <a:rPr lang="de-DE" baseline="0" dirty="0" smtClean="0"/>
            </a:br>
            <a:endParaRPr lang="de-DE" baseline="0" dirty="0" smtClean="0"/>
          </a:p>
        </p:txBody>
      </p:sp>
      <p:sp>
        <p:nvSpPr>
          <p:cNvPr id="4" name="Foliennummernplatzhalter 3"/>
          <p:cNvSpPr>
            <a:spLocks noGrp="1"/>
          </p:cNvSpPr>
          <p:nvPr>
            <p:ph type="sldNum" sz="quarter" idx="10"/>
          </p:nvPr>
        </p:nvSpPr>
        <p:spPr/>
        <p:txBody>
          <a:bodyPr/>
          <a:lstStyle/>
          <a:p>
            <a:fld id="{805AC4BE-66CF-D447-83C0-9381F4542010}" type="slidenum">
              <a:rPr lang="de-DE" smtClean="0"/>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Sigmund Freud</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Beratungs- und Therapieräume</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Bewegungsräume</a:t>
            </a:r>
          </a:p>
          <a:p>
            <a:endParaRPr lang="de-DE" dirty="0" smtClean="0"/>
          </a:p>
          <a:p>
            <a:r>
              <a:rPr lang="de-DE" dirty="0" smtClean="0"/>
              <a:t>Entspannungsräume</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Aufsuchend, zu Hause</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draußen: Natur, Projekte, Klettern, Wandern, Therapietiere</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Spezielle Orte für spezielle therapeutische Aktivitäten</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Morenos</a:t>
            </a:r>
            <a:r>
              <a:rPr lang="de-DE" dirty="0" smtClean="0"/>
              <a:t> </a:t>
            </a:r>
            <a:r>
              <a:rPr lang="de-DE" dirty="0" err="1" smtClean="0"/>
              <a:t>Psychodramabühne</a:t>
            </a:r>
            <a:r>
              <a:rPr lang="de-DE" dirty="0" smtClean="0"/>
              <a:t> in </a:t>
            </a:r>
            <a:r>
              <a:rPr lang="de-DE" dirty="0" err="1" smtClean="0"/>
              <a:t>Beacon</a:t>
            </a:r>
            <a:r>
              <a:rPr lang="de-DE" dirty="0" smtClean="0"/>
              <a:t> Hill bei NYC</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Verschieden Bühnen</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Wüste, Bruce Chatwin, Story</a:t>
            </a:r>
          </a:p>
          <a:p>
            <a:endParaRPr lang="de-DE" dirty="0" smtClean="0"/>
          </a:p>
          <a:p>
            <a:r>
              <a:rPr lang="de-DE" sz="1200" b="1" i="0" kern="1200" dirty="0" smtClean="0">
                <a:solidFill>
                  <a:schemeClr val="tx1"/>
                </a:solidFill>
                <a:latin typeface="+mn-lt"/>
                <a:ea typeface="+mn-ea"/>
                <a:cs typeface="+mn-cs"/>
              </a:rPr>
              <a:t>Therapeuten als Gestalter kreativer Arrangements für Veränderungen und Entwicklung </a:t>
            </a:r>
            <a:endParaRPr lang="de-DE" sz="1200" i="1" kern="1200" dirty="0" smtClean="0">
              <a:solidFill>
                <a:schemeClr val="tx1"/>
              </a:solidFill>
              <a:latin typeface="+mn-lt"/>
              <a:ea typeface="+mn-ea"/>
              <a:cs typeface="+mn-cs"/>
            </a:endParaRPr>
          </a:p>
          <a:p>
            <a:r>
              <a:rPr lang="de-DE" sz="1200" b="1" i="0" kern="1200" dirty="0" smtClean="0">
                <a:solidFill>
                  <a:schemeClr val="tx1"/>
                </a:solidFill>
                <a:latin typeface="+mn-lt"/>
                <a:ea typeface="+mn-ea"/>
                <a:cs typeface="+mn-cs"/>
              </a:rPr>
              <a:t> </a:t>
            </a:r>
            <a:endParaRPr lang="de-DE" sz="1200" i="1"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Psychotherapeutische Interventionen sind letztlich Kontextinterventionen. Es gilt daher, zunächst geduldig und aufmerksamen alle wesentlichen Bedingungen für die Veränderung und Entwicklung von Klientensystemen zu erforschen. </a:t>
            </a:r>
          </a:p>
          <a:p>
            <a:r>
              <a:rPr lang="de-DE" sz="1200" kern="1200" dirty="0" smtClean="0">
                <a:solidFill>
                  <a:schemeClr val="tx1"/>
                </a:solidFill>
                <a:latin typeface="+mn-lt"/>
                <a:ea typeface="+mn-ea"/>
                <a:cs typeface="+mn-cs"/>
              </a:rPr>
              <a:t>Auf dieser Basis kann man dann überlegen, welche Arten therapeutischer Arrangements Kooperation, Veränderung und Entwicklungen in Gang bringen und unterstützen. </a:t>
            </a:r>
          </a:p>
          <a:p>
            <a:r>
              <a:rPr lang="de-DE" sz="1200" kern="1200" dirty="0" smtClean="0">
                <a:solidFill>
                  <a:schemeClr val="tx1"/>
                </a:solidFill>
                <a:latin typeface="+mn-lt"/>
                <a:ea typeface="+mn-ea"/>
                <a:cs typeface="+mn-cs"/>
              </a:rPr>
              <a:t>Die Aufgabe besteht also darin, herauszufinden, wie man für diesen Klienten, dieses Paar oder diese Familie eine optimale Umgebung für Veränderung und Entwicklung einrichten kann (das hatte der alte Hausarzt von Chatwin verstanden). </a:t>
            </a:r>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Auf der Grundlage dieser Überlegung</a:t>
            </a:r>
            <a:r>
              <a:rPr lang="de-DE" baseline="0" dirty="0" smtClean="0"/>
              <a:t> kann man Therapie ganz allgemein als einen Prozess verstehen,</a:t>
            </a:r>
          </a:p>
          <a:p>
            <a:r>
              <a:rPr lang="de-DE" baseline="0" dirty="0" smtClean="0"/>
              <a:t>In dem Therapeuten (gemeinsam mit ihren Klienten) </a:t>
            </a:r>
            <a:br>
              <a:rPr lang="de-DE" baseline="0" dirty="0" smtClean="0"/>
            </a:br>
            <a:r>
              <a:rPr lang="de-DE" baseline="0" dirty="0" smtClean="0"/>
              <a:t>jeweils passende Arrangements für Veränderung und Entwicklung erfinden</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Auf der Grundlage dieser Überlegung</a:t>
            </a:r>
            <a:r>
              <a:rPr lang="de-DE" baseline="0" dirty="0" smtClean="0"/>
              <a:t> kann man Therapie ganz allgemein als einen Prozess verstehen,</a:t>
            </a:r>
          </a:p>
          <a:p>
            <a:r>
              <a:rPr lang="de-DE" baseline="0" dirty="0" smtClean="0"/>
              <a:t>In dem Therapeuten (gemeinsam mit ihren Klienten) </a:t>
            </a:r>
            <a:br>
              <a:rPr lang="de-DE" baseline="0" dirty="0" smtClean="0"/>
            </a:br>
            <a:r>
              <a:rPr lang="de-DE" baseline="0" dirty="0" smtClean="0"/>
              <a:t>jeweils passende Arrangements für Veränderung und Entwicklung erfinden</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26</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1" kern="1200" dirty="0" smtClean="0">
                <a:solidFill>
                  <a:schemeClr val="tx1"/>
                </a:solidFill>
                <a:latin typeface="+mn-lt"/>
                <a:ea typeface="+mn-ea"/>
                <a:cs typeface="+mn-cs"/>
              </a:rPr>
              <a:t>In diesem Prozess bilden bilden Klientensystem und Therapeutensystem</a:t>
            </a:r>
            <a:r>
              <a:rPr lang="de-DE" sz="1200" b="1" kern="1200" baseline="0" dirty="0" smtClean="0">
                <a:solidFill>
                  <a:schemeClr val="tx1"/>
                </a:solidFill>
                <a:latin typeface="+mn-lt"/>
                <a:ea typeface="+mn-ea"/>
                <a:cs typeface="+mn-cs"/>
              </a:rPr>
              <a:t> gemeinsam ein therapeutisches Team</a:t>
            </a:r>
          </a:p>
          <a:p>
            <a:endParaRPr lang="de-DE" sz="1200" b="1" kern="1200" baseline="0" dirty="0" smtClean="0">
              <a:solidFill>
                <a:schemeClr val="tx1"/>
              </a:solidFill>
              <a:latin typeface="+mn-lt"/>
              <a:ea typeface="+mn-ea"/>
              <a:cs typeface="+mn-cs"/>
            </a:endParaRPr>
          </a:p>
          <a:p>
            <a:r>
              <a:rPr lang="de-DE" sz="1200" b="1" kern="1200" baseline="0" dirty="0" smtClean="0">
                <a:solidFill>
                  <a:schemeClr val="tx1"/>
                </a:solidFill>
                <a:latin typeface="+mn-lt"/>
                <a:ea typeface="+mn-ea"/>
                <a:cs typeface="+mn-cs"/>
              </a:rPr>
              <a:t>Ansatzpunkte/Dimensionen für kreative Gestaltung:</a:t>
            </a:r>
            <a:endParaRPr lang="de-DE" sz="1200" b="1" kern="1200" dirty="0" smtClean="0">
              <a:solidFill>
                <a:schemeClr val="tx1"/>
              </a:solidFill>
              <a:latin typeface="+mn-lt"/>
              <a:ea typeface="+mn-ea"/>
              <a:cs typeface="+mn-cs"/>
            </a:endParaRPr>
          </a:p>
          <a:p>
            <a:endParaRPr lang="de-DE" sz="1200" b="1" kern="1200" dirty="0" smtClean="0">
              <a:solidFill>
                <a:schemeClr val="tx1"/>
              </a:solidFill>
              <a:latin typeface="+mn-lt"/>
              <a:ea typeface="+mn-ea"/>
              <a:cs typeface="+mn-cs"/>
            </a:endParaRPr>
          </a:p>
          <a:p>
            <a:r>
              <a:rPr lang="de-DE" sz="1200" b="1" i="0" kern="1200" dirty="0" smtClean="0">
                <a:solidFill>
                  <a:schemeClr val="tx1"/>
                </a:solidFill>
                <a:latin typeface="+mn-lt"/>
                <a:ea typeface="+mn-ea"/>
                <a:cs typeface="+mn-cs"/>
              </a:rPr>
              <a:t>Regeln  Wahl von Orten und Umgebungen  Raumgestaltung  Zeitgestaltung (Ablaufvariation, </a:t>
            </a:r>
            <a:r>
              <a:rPr lang="de-DE" sz="1200" b="1" i="0" kern="1200" dirty="0" err="1" smtClean="0">
                <a:solidFill>
                  <a:schemeClr val="tx1"/>
                </a:solidFill>
                <a:latin typeface="+mn-lt"/>
                <a:ea typeface="+mn-ea"/>
                <a:cs typeface="+mn-cs"/>
              </a:rPr>
              <a:t>Rythmen</a:t>
            </a:r>
            <a:r>
              <a:rPr lang="de-DE" sz="1200" b="1" i="0" kern="1200" dirty="0" smtClean="0">
                <a:solidFill>
                  <a:schemeClr val="tx1"/>
                </a:solidFill>
                <a:latin typeface="+mn-lt"/>
                <a:ea typeface="+mn-ea"/>
                <a:cs typeface="+mn-cs"/>
              </a:rPr>
              <a:t>)  </a:t>
            </a:r>
            <a:r>
              <a:rPr lang="de-DE" sz="1200" b="1" i="0" kern="1200" dirty="0" err="1" smtClean="0">
                <a:solidFill>
                  <a:schemeClr val="tx1"/>
                </a:solidFill>
                <a:latin typeface="+mn-lt"/>
                <a:ea typeface="+mn-ea"/>
                <a:cs typeface="+mn-cs"/>
              </a:rPr>
              <a:t>Settingvariationen</a:t>
            </a:r>
            <a:r>
              <a:rPr lang="de-DE" sz="1200" b="1" i="0" kern="1200" dirty="0" smtClean="0">
                <a:solidFill>
                  <a:schemeClr val="tx1"/>
                </a:solidFill>
                <a:latin typeface="+mn-lt"/>
                <a:ea typeface="+mn-ea"/>
                <a:cs typeface="+mn-cs"/>
              </a:rPr>
              <a:t> (Personen)</a:t>
            </a:r>
          </a:p>
          <a:p>
            <a:endParaRPr lang="de-DE" sz="1200" b="1" i="0" kern="1200" dirty="0" smtClean="0">
              <a:solidFill>
                <a:schemeClr val="tx1"/>
              </a:solidFill>
              <a:latin typeface="+mn-lt"/>
              <a:ea typeface="+mn-ea"/>
              <a:cs typeface="+mn-cs"/>
            </a:endParaRPr>
          </a:p>
          <a:p>
            <a:r>
              <a:rPr lang="de-DE" sz="1200" b="1" i="0" kern="1200" dirty="0" err="1" smtClean="0">
                <a:solidFill>
                  <a:schemeClr val="tx1"/>
                </a:solidFill>
                <a:latin typeface="+mn-lt"/>
                <a:ea typeface="+mn-ea"/>
                <a:cs typeface="+mn-cs"/>
              </a:rPr>
              <a:t>Kontexte/Atmospäre</a:t>
            </a:r>
            <a:r>
              <a:rPr lang="de-DE" sz="1200" b="1" i="0" kern="1200" dirty="0" smtClean="0">
                <a:solidFill>
                  <a:schemeClr val="tx1"/>
                </a:solidFill>
                <a:latin typeface="+mn-lt"/>
                <a:ea typeface="+mn-ea"/>
                <a:cs typeface="+mn-cs"/>
              </a:rPr>
              <a:t>  Methoden, Techniken, Medien</a:t>
            </a:r>
            <a:r>
              <a:rPr lang="de-DE" b="1" i="0" dirty="0" smtClean="0"/>
              <a:t> </a:t>
            </a:r>
            <a:endParaRPr lang="de-DE" b="1" i="0"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rgbClr val="000090"/>
                </a:solidFill>
                <a:latin typeface="Lucida Sans"/>
              </a:rPr>
              <a:t>Was brauchen Therapeuten, wenn sie jenseits von Richtungen, Schulen, Methoden und Techniken </a:t>
            </a:r>
          </a:p>
          <a:p>
            <a:r>
              <a:rPr lang="de-DE" dirty="0" smtClean="0">
                <a:solidFill>
                  <a:srgbClr val="000090"/>
                </a:solidFill>
                <a:latin typeface="Lucida Sans"/>
              </a:rPr>
              <a:t>kreative Kooperation anregen und entwickeln wollen</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29</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r>
              <a:rPr lang="de-DE" sz="1200" b="1" i="0" kern="1200" dirty="0" smtClean="0">
                <a:solidFill>
                  <a:schemeClr val="tx1"/>
                </a:solidFill>
                <a:latin typeface="+mn-lt"/>
                <a:ea typeface="+mn-ea"/>
                <a:cs typeface="+mn-cs"/>
              </a:rPr>
              <a:t>Kreativität erfordert Substanz </a:t>
            </a:r>
            <a:r>
              <a:rPr lang="de-DE" sz="1200" kern="1200" dirty="0" smtClean="0">
                <a:solidFill>
                  <a:schemeClr val="tx1"/>
                </a:solidFill>
                <a:latin typeface="+mn-lt"/>
                <a:ea typeface="+mn-ea"/>
                <a:cs typeface="+mn-cs"/>
              </a:rPr>
              <a:t>als Grundlage: Persönlichkeitsbildung, Fachwissen, Klinische Erfahrung, handwerkliches Können, Bildung und Fantasie </a:t>
            </a: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Kreativität erfordert aber auch eine </a:t>
            </a:r>
            <a:r>
              <a:rPr lang="de-DE" sz="1200" b="1" i="0" kern="1200" dirty="0" smtClean="0">
                <a:solidFill>
                  <a:schemeClr val="tx1"/>
                </a:solidFill>
                <a:latin typeface="+mn-lt"/>
                <a:ea typeface="+mn-ea"/>
                <a:cs typeface="+mn-cs"/>
              </a:rPr>
              <a:t>Entscheidung zur Kreativität</a:t>
            </a:r>
            <a:r>
              <a:rPr lang="de-DE" sz="1200" kern="1200" dirty="0" smtClean="0">
                <a:solidFill>
                  <a:schemeClr val="tx1"/>
                </a:solidFill>
                <a:latin typeface="+mn-lt"/>
                <a:ea typeface="+mn-ea"/>
                <a:cs typeface="+mn-cs"/>
              </a:rPr>
              <a:t>: Karl-Heinz Brodbeck (2007) . Entscheidung zur Kreativität, Wege aus dem Labyrinth der Gewohnheiten</a:t>
            </a: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Die Kreative Gestaltung therapeutischer Prozesse erfordert die Fähigkeit und den Willen, aus mehr oder weniger bekannten Bausteinen etwas Neues zu formen.</a:t>
            </a: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Diese </a:t>
            </a:r>
            <a:r>
              <a:rPr lang="de-DE" sz="1200" b="1" i="0" kern="1200" dirty="0" smtClean="0">
                <a:solidFill>
                  <a:schemeClr val="tx1"/>
                </a:solidFill>
                <a:latin typeface="+mn-lt"/>
                <a:ea typeface="+mn-ea"/>
                <a:cs typeface="+mn-cs"/>
              </a:rPr>
              <a:t>Fähigkeiten</a:t>
            </a:r>
            <a:r>
              <a:rPr lang="de-DE" sz="1200" kern="1200" dirty="0" smtClean="0">
                <a:solidFill>
                  <a:schemeClr val="tx1"/>
                </a:solidFill>
                <a:latin typeface="+mn-lt"/>
                <a:ea typeface="+mn-ea"/>
                <a:cs typeface="+mn-cs"/>
              </a:rPr>
              <a:t> können trainiert werden: </a:t>
            </a:r>
            <a:br>
              <a:rPr lang="de-DE" sz="1200" kern="1200" dirty="0" smtClean="0">
                <a:solidFill>
                  <a:schemeClr val="tx1"/>
                </a:solidFill>
                <a:latin typeface="+mn-lt"/>
                <a:ea typeface="+mn-ea"/>
                <a:cs typeface="+mn-cs"/>
              </a:rPr>
            </a:b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r>
              <a:rPr lang="de-DE" sz="1200" b="1" i="0" kern="1200" dirty="0" smtClean="0">
                <a:solidFill>
                  <a:schemeClr val="tx1"/>
                </a:solidFill>
                <a:latin typeface="+mn-lt"/>
                <a:ea typeface="+mn-ea"/>
                <a:cs typeface="+mn-cs"/>
              </a:rPr>
              <a:t>Offenheit</a:t>
            </a:r>
            <a:r>
              <a:rPr lang="de-DE" sz="1200" b="1" kern="1200" dirty="0" smtClean="0">
                <a:solidFill>
                  <a:schemeClr val="tx1"/>
                </a:solidFill>
                <a:latin typeface="+mn-lt"/>
                <a:ea typeface="+mn-ea"/>
                <a:cs typeface="+mn-cs"/>
              </a:rPr>
              <a:t> (</a:t>
            </a:r>
            <a:r>
              <a:rPr lang="de-DE" sz="1200" kern="1200" dirty="0" smtClean="0">
                <a:solidFill>
                  <a:schemeClr val="tx1"/>
                </a:solidFill>
                <a:latin typeface="+mn-lt"/>
                <a:ea typeface="+mn-ea"/>
                <a:cs typeface="+mn-cs"/>
              </a:rPr>
              <a:t>Aufnahmebereitschaft/Sensitivität für</a:t>
            </a:r>
            <a:r>
              <a:rPr lang="de-DE" sz="1200" kern="1200" baseline="0" dirty="0" smtClean="0">
                <a:solidFill>
                  <a:schemeClr val="tx1"/>
                </a:solidFill>
                <a:latin typeface="+mn-lt"/>
                <a:ea typeface="+mn-ea"/>
                <a:cs typeface="+mn-cs"/>
              </a:rPr>
              <a:t> Phänomene und Ideen, keine ideologischen Scheuklappen, thematische Einengungen, usw.</a:t>
            </a:r>
            <a:r>
              <a:rPr lang="de-DE" sz="1200" kern="1200" dirty="0" smtClean="0">
                <a:solidFill>
                  <a:schemeClr val="tx1"/>
                </a:solidFill>
                <a:latin typeface="+mn-lt"/>
                <a:ea typeface="+mn-ea"/>
                <a:cs typeface="+mn-cs"/>
              </a:rPr>
              <a:t>)</a:t>
            </a:r>
          </a:p>
          <a:p>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 </a:t>
            </a:r>
            <a:r>
              <a:rPr lang="de-DE" sz="1200" b="1" kern="1200" dirty="0" smtClean="0">
                <a:solidFill>
                  <a:schemeClr val="tx1"/>
                </a:solidFill>
                <a:latin typeface="+mn-lt"/>
                <a:ea typeface="+mn-ea"/>
                <a:cs typeface="+mn-cs"/>
              </a:rPr>
              <a:t>Flüssigkeit</a:t>
            </a:r>
            <a:r>
              <a:rPr lang="de-DE" sz="1200" kern="1200" dirty="0" smtClean="0">
                <a:solidFill>
                  <a:schemeClr val="tx1"/>
                </a:solidFill>
                <a:latin typeface="+mn-lt"/>
                <a:ea typeface="+mn-ea"/>
                <a:cs typeface="+mn-cs"/>
              </a:rPr>
              <a:t> (Leichtigkeit, gespeicherte Information neu zu verwenden)</a:t>
            </a: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r>
              <a:rPr lang="de-DE" sz="1200" b="1" kern="1200" dirty="0" smtClean="0">
                <a:solidFill>
                  <a:schemeClr val="tx1"/>
                </a:solidFill>
                <a:latin typeface="+mn-lt"/>
                <a:ea typeface="+mn-ea"/>
                <a:cs typeface="+mn-cs"/>
              </a:rPr>
              <a:t>Flexibilität</a:t>
            </a:r>
            <a:r>
              <a:rPr lang="de-DE" sz="1200" kern="1200" dirty="0" smtClean="0">
                <a:solidFill>
                  <a:schemeClr val="tx1"/>
                </a:solidFill>
                <a:latin typeface="+mn-lt"/>
                <a:ea typeface="+mn-ea"/>
                <a:cs typeface="+mn-cs"/>
              </a:rPr>
              <a:t> (Information revidieren oder ungewöhnlich verwenden)</a:t>
            </a: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r>
              <a:rPr lang="de-DE" sz="1200" b="1" kern="1200" dirty="0" smtClean="0">
                <a:solidFill>
                  <a:schemeClr val="tx1"/>
                </a:solidFill>
                <a:latin typeface="+mn-lt"/>
                <a:ea typeface="+mn-ea"/>
                <a:cs typeface="+mn-cs"/>
              </a:rPr>
              <a:t>Neu- und </a:t>
            </a:r>
            <a:r>
              <a:rPr lang="de-DE" sz="1200" b="1" kern="1200" dirty="0" err="1" smtClean="0">
                <a:solidFill>
                  <a:schemeClr val="tx1"/>
                </a:solidFill>
                <a:latin typeface="+mn-lt"/>
                <a:ea typeface="+mn-ea"/>
                <a:cs typeface="+mn-cs"/>
              </a:rPr>
              <a:t>Umdefinition</a:t>
            </a:r>
            <a:r>
              <a:rPr lang="de-DE" sz="1200" kern="1200" dirty="0" smtClean="0">
                <a:solidFill>
                  <a:schemeClr val="tx1"/>
                </a:solidFill>
                <a:latin typeface="+mn-lt"/>
                <a:ea typeface="+mn-ea"/>
                <a:cs typeface="+mn-cs"/>
              </a:rPr>
              <a:t> (ein Objekt anders benutzen, eine Idee übertragen) </a:t>
            </a: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r>
              <a:rPr lang="de-DE" sz="1200" b="1" kern="1200" dirty="0" smtClean="0">
                <a:solidFill>
                  <a:schemeClr val="tx1"/>
                </a:solidFill>
                <a:latin typeface="+mn-lt"/>
                <a:ea typeface="+mn-ea"/>
                <a:cs typeface="+mn-cs"/>
              </a:rPr>
              <a:t>Transformation</a:t>
            </a:r>
            <a:r>
              <a:rPr lang="de-DE" sz="1200" kern="1200" dirty="0" smtClean="0">
                <a:solidFill>
                  <a:schemeClr val="tx1"/>
                </a:solidFill>
                <a:latin typeface="+mn-lt"/>
                <a:ea typeface="+mn-ea"/>
                <a:cs typeface="+mn-cs"/>
              </a:rPr>
              <a:t> (eine neue Ordnung (Synthese) herstellen, etwas auf eine andere Ebene transferieren). </a:t>
            </a: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r>
              <a:rPr lang="de-DE" sz="1200" b="1" kern="1200" dirty="0" err="1" smtClean="0">
                <a:solidFill>
                  <a:schemeClr val="tx1"/>
                </a:solidFill>
                <a:latin typeface="+mn-lt"/>
                <a:ea typeface="+mn-ea"/>
                <a:cs typeface="+mn-cs"/>
              </a:rPr>
              <a:t>Elaboration</a:t>
            </a:r>
            <a:r>
              <a:rPr lang="de-DE" sz="1200" kern="1200" dirty="0" smtClean="0">
                <a:solidFill>
                  <a:schemeClr val="tx1"/>
                </a:solidFill>
                <a:latin typeface="+mn-lt"/>
                <a:ea typeface="+mn-ea"/>
                <a:cs typeface="+mn-cs"/>
              </a:rPr>
              <a:t> (differenzierte Ausarbeitung eines Plans oder eines Konzeptes)</a:t>
            </a: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r>
              <a:rPr lang="de-DE" sz="1200" b="1" kern="1200" dirty="0" smtClean="0">
                <a:solidFill>
                  <a:schemeClr val="tx1"/>
                </a:solidFill>
                <a:latin typeface="+mn-lt"/>
                <a:ea typeface="+mn-ea"/>
                <a:cs typeface="+mn-cs"/>
              </a:rPr>
              <a:t>Originalität</a:t>
            </a:r>
            <a:r>
              <a:rPr lang="de-DE" sz="1200" kern="1200" dirty="0" smtClean="0">
                <a:solidFill>
                  <a:schemeClr val="tx1"/>
                </a:solidFill>
                <a:latin typeface="+mn-lt"/>
                <a:ea typeface="+mn-ea"/>
                <a:cs typeface="+mn-cs"/>
              </a:rPr>
              <a:t> (etwas Seltenes gestalten) </a:t>
            </a: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r>
              <a:rPr lang="de-DE" sz="1200" b="1" kern="1200" dirty="0" smtClean="0">
                <a:solidFill>
                  <a:schemeClr val="tx1"/>
                </a:solidFill>
                <a:latin typeface="+mn-lt"/>
                <a:ea typeface="+mn-ea"/>
                <a:cs typeface="+mn-cs"/>
              </a:rPr>
              <a:t>Evaluation</a:t>
            </a:r>
            <a:r>
              <a:rPr lang="de-DE" sz="1200" kern="1200" dirty="0" smtClean="0">
                <a:solidFill>
                  <a:schemeClr val="tx1"/>
                </a:solidFill>
                <a:latin typeface="+mn-lt"/>
                <a:ea typeface="+mn-ea"/>
                <a:cs typeface="+mn-cs"/>
              </a:rPr>
              <a:t> (eine Idee oder eine Aktion auf Gültigkeit und Richtigkeit hin überprüfen) </a:t>
            </a:r>
          </a:p>
          <a:p>
            <a:endParaRPr lang="de-DE" sz="1200" kern="1200" dirty="0" smtClean="0">
              <a:solidFill>
                <a:schemeClr val="tx1"/>
              </a:solidFill>
              <a:latin typeface="+mn-lt"/>
              <a:ea typeface="+mn-ea"/>
              <a:cs typeface="+mn-cs"/>
            </a:endParaRPr>
          </a:p>
          <a:p>
            <a:endParaRPr lang="de-DE" sz="1200" kern="1200" dirty="0" smtClean="0">
              <a:solidFill>
                <a:schemeClr val="tx1"/>
              </a:solidFill>
              <a:latin typeface="+mn-lt"/>
              <a:ea typeface="+mn-ea"/>
              <a:cs typeface="+mn-cs"/>
            </a:endParaRPr>
          </a:p>
          <a:p>
            <a:endParaRPr lang="de-DE" sz="1200" kern="1200" dirty="0" smtClean="0">
              <a:solidFill>
                <a:schemeClr val="tx1"/>
              </a:solidFill>
              <a:latin typeface="+mn-lt"/>
              <a:ea typeface="+mn-ea"/>
              <a:cs typeface="+mn-cs"/>
            </a:endParaRPr>
          </a:p>
          <a:p>
            <a:r>
              <a:rPr lang="de-DE" dirty="0" smtClean="0"/>
              <a:t> </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30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sz="2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sz="2000" kern="1200" dirty="0" smtClean="0">
                <a:solidFill>
                  <a:schemeClr val="tx1"/>
                </a:solidFill>
                <a:latin typeface="+mn-lt"/>
                <a:ea typeface="+mn-ea"/>
                <a:cs typeface="+mn-cs"/>
              </a:rPr>
              <a:t>Wie entsteht menschliches Bewusstsein und wie lässt es sich verändern? Bei der Entschlüsselung dieser uralten Frage kommen die Innovationen gegenwärtig aus dem Bereich der Neurobiologie. Gerade deshalb erscheint es mir wichtig zu verstehen, dass sich die Frage nach dem menschlichen Bewusstsein nicht beantworten lässt, wenn man die Fragestellung auf Vorgänge im Körper einzelner Individuen reduziert. Das Bewusstsein des Einzelnen und das gemeinschaftliche Sein gehen auseinander hervor und sind untrennbar miteinander verwoben. </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2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2000" kern="1200" dirty="0" smtClean="0">
                <a:solidFill>
                  <a:schemeClr val="tx1"/>
                </a:solidFill>
                <a:latin typeface="+mn-lt"/>
                <a:ea typeface="+mn-ea"/>
                <a:cs typeface="+mn-cs"/>
              </a:rPr>
              <a:t>Und diese Verwobenheit hat nun wieder sehr viel mit der Entwicklung des homo sapiens zu</a:t>
            </a:r>
            <a:r>
              <a:rPr lang="de-DE" sz="2000" kern="1200" baseline="0" dirty="0" smtClean="0">
                <a:solidFill>
                  <a:schemeClr val="tx1"/>
                </a:solidFill>
                <a:latin typeface="+mn-lt"/>
                <a:ea typeface="+mn-ea"/>
                <a:cs typeface="+mn-cs"/>
              </a:rPr>
              <a:t> einem kreativen Wesen zu tun</a:t>
            </a:r>
            <a:r>
              <a:rPr lang="de-DE" sz="2000" kern="1200" dirty="0" smtClean="0">
                <a:solidFill>
                  <a:schemeClr val="tx1"/>
                </a:solidFill>
                <a:latin typeface="+mn-lt"/>
                <a:ea typeface="+mn-ea"/>
                <a:cs typeface="+mn-cs"/>
              </a:rPr>
              <a:t>. </a:t>
            </a:r>
          </a:p>
          <a:p>
            <a:endParaRPr lang="de-DE" sz="2000" dirty="0" smtClean="0"/>
          </a:p>
        </p:txBody>
      </p:sp>
      <p:sp>
        <p:nvSpPr>
          <p:cNvPr id="4" name="Foliennummernplatzhalter 3"/>
          <p:cNvSpPr>
            <a:spLocks noGrp="1"/>
          </p:cNvSpPr>
          <p:nvPr>
            <p:ph type="sldNum" sz="quarter" idx="10"/>
          </p:nvPr>
        </p:nvSpPr>
        <p:spPr/>
        <p:txBody>
          <a:bodyPr/>
          <a:lstStyle/>
          <a:p>
            <a:fld id="{805AC4BE-66CF-D447-83C0-9381F4542010}" type="slidenum">
              <a:rPr lang="de-DE" smtClean="0"/>
              <a:pPr/>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2 grundlegende Vorstellungen/Konstruktionen unterstützen Kreative Kooperation in der therapeutischen Situation:</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b="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a) Gemeinsam bilden Klienten und Therapeuten ein Therapeutisches Team</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b="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b) Durch das gemeinsame Handeln entsteht ein (mehr oder weniger) Kreatives Feld</a:t>
            </a:r>
            <a:endParaRPr lang="de-DE" sz="1200" b="1"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31</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Im Team braucht es Teamwork: klare Beschreibung und  Unterscheidung von Rollen, Aufgaben und Verantwortungen </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32</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33</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dirty="0" smtClean="0"/>
              <a:t>Peter M. Senge (</a:t>
            </a:r>
            <a:r>
              <a:rPr lang="de-DE" dirty="0" err="1" smtClean="0"/>
              <a:t>Organizational</a:t>
            </a:r>
            <a:r>
              <a:rPr lang="de-DE" dirty="0" smtClean="0"/>
              <a:t> </a:t>
            </a:r>
            <a:r>
              <a:rPr lang="de-DE" dirty="0" err="1" smtClean="0"/>
              <a:t>Learning</a:t>
            </a:r>
            <a:r>
              <a:rPr lang="de-DE" dirty="0" smtClean="0"/>
              <a:t> am MIT, School of Management, jetzt: Society </a:t>
            </a:r>
            <a:r>
              <a:rPr lang="de-DE" dirty="0" err="1" smtClean="0"/>
              <a:t>for</a:t>
            </a:r>
            <a:r>
              <a:rPr lang="de-DE" dirty="0" smtClean="0"/>
              <a:t> </a:t>
            </a:r>
            <a:r>
              <a:rPr lang="de-DE" dirty="0" err="1" smtClean="0"/>
              <a:t>Organizational</a:t>
            </a:r>
            <a:r>
              <a:rPr lang="de-DE" dirty="0" smtClean="0"/>
              <a:t> </a:t>
            </a:r>
            <a:r>
              <a:rPr lang="de-DE" dirty="0" err="1" smtClean="0"/>
              <a:t>Learning</a:t>
            </a:r>
            <a:r>
              <a:rPr lang="de-DE" dirty="0" smtClean="0"/>
              <a:t>)</a:t>
            </a:r>
          </a:p>
          <a:p>
            <a:r>
              <a:rPr lang="de-DE" dirty="0" smtClean="0"/>
              <a:t>Die fünfte Disziplin“ (1990): Lernenden Organisation</a:t>
            </a:r>
          </a:p>
          <a:p>
            <a:endParaRPr lang="de-DE" dirty="0" smtClean="0"/>
          </a:p>
          <a:p>
            <a:r>
              <a:rPr lang="de-DE" dirty="0" smtClean="0"/>
              <a:t>Er unterscheidet[5] 5 Vorgehensweisen (Disziplinen), um Lernende Organisationen zu entwickeln, eine davon nennt er: </a:t>
            </a:r>
          </a:p>
          <a:p>
            <a:endParaRPr lang="de-DE" dirty="0" smtClean="0"/>
          </a:p>
          <a:p>
            <a:r>
              <a:rPr lang="de-DE" b="1" i="0" dirty="0" smtClean="0"/>
              <a:t>Mentale Modelle</a:t>
            </a:r>
          </a:p>
          <a:p>
            <a:endParaRPr lang="de-DE" dirty="0" smtClean="0"/>
          </a:p>
          <a:p>
            <a:r>
              <a:rPr lang="de-DE" dirty="0" smtClean="0"/>
              <a:t>          Welche expliziten und impliziten Grundannahmen besitzen wir, um die Welt um uns herum zu erklären? Weltanschauung, Erkenntnistheorien...</a:t>
            </a:r>
          </a:p>
          <a:p>
            <a:endParaRPr lang="de-DE" dirty="0" smtClean="0"/>
          </a:p>
          <a:p>
            <a:r>
              <a:rPr lang="de-DE" b="1" i="0" dirty="0" smtClean="0"/>
              <a:t>Pragmatismus</a:t>
            </a:r>
            <a:r>
              <a:rPr lang="de-DE" dirty="0" smtClean="0"/>
              <a:t> (Amerikanischer: John Dewey): Vorläufiges Erkennen (Erkenntnistheoretische Bescheidenheit), verschiedene Wahrheiten (über Wahrheiten), Situationserforschung durch Aktion,</a:t>
            </a:r>
          </a:p>
          <a:p>
            <a:endParaRPr lang="de-DE" dirty="0" smtClean="0"/>
          </a:p>
          <a:p>
            <a:r>
              <a:rPr lang="de-DE" b="1" i="0" dirty="0" smtClean="0"/>
              <a:t>Der gestaltende Beobachter</a:t>
            </a:r>
            <a:r>
              <a:rPr lang="de-DE" dirty="0" smtClean="0"/>
              <a:t>: es ist unmöglich, nicht zu manipulieren, : wenn wir das immer schon sind können wir uns </a:t>
            </a:r>
            <a:r>
              <a:rPr lang="de-DE" dirty="0" err="1" smtClean="0"/>
              <a:t>sinnvollerweise</a:t>
            </a:r>
            <a:r>
              <a:rPr lang="de-DE" dirty="0" smtClean="0"/>
              <a:t> fragen: wie machen wir es</a:t>
            </a:r>
          </a:p>
          <a:p>
            <a:endParaRPr lang="de-DE" dirty="0" smtClean="0"/>
          </a:p>
          <a:p>
            <a:r>
              <a:rPr lang="de-DE" b="1" i="0" dirty="0" smtClean="0"/>
              <a:t>Ökosystemische Entwicklungsmodelle</a:t>
            </a:r>
            <a:r>
              <a:rPr lang="de-DE" dirty="0" smtClean="0"/>
              <a:t>: verbunden mit Begriffen wie</a:t>
            </a:r>
          </a:p>
          <a:p>
            <a:pPr>
              <a:buFontTx/>
              <a:buChar char="-"/>
            </a:pPr>
            <a:r>
              <a:rPr lang="de-DE" dirty="0" err="1" smtClean="0"/>
              <a:t>KO-Evolution</a:t>
            </a:r>
            <a:r>
              <a:rPr lang="de-DE" dirty="0" smtClean="0"/>
              <a:t>, - Ordnung durch Fluktuation (Turbulenz): Zusammenspiel von Chaos (</a:t>
            </a:r>
            <a:r>
              <a:rPr lang="de-DE" dirty="0" err="1" smtClean="0"/>
              <a:t>Dionnysos</a:t>
            </a:r>
            <a:r>
              <a:rPr lang="de-DE" dirty="0" smtClean="0"/>
              <a:t>) und Ordnung (Apollon) (</a:t>
            </a:r>
            <a:r>
              <a:rPr lang="de-DE" dirty="0" err="1" smtClean="0"/>
              <a:t>Prigogine</a:t>
            </a:r>
            <a:r>
              <a:rPr lang="de-DE" dirty="0" smtClean="0"/>
              <a:t>)</a:t>
            </a:r>
          </a:p>
          <a:p>
            <a:pPr>
              <a:buFontTx/>
              <a:buChar char="-"/>
            </a:pPr>
            <a:r>
              <a:rPr lang="de-DE" baseline="0" dirty="0" smtClean="0"/>
              <a:t> Mehrdimensionale Entwicklungsmodelle (</a:t>
            </a:r>
            <a:r>
              <a:rPr lang="de-DE" baseline="0" dirty="0" err="1" smtClean="0"/>
              <a:t>u.a</a:t>
            </a:r>
            <a:r>
              <a:rPr lang="de-DE" baseline="0" dirty="0" smtClean="0"/>
              <a:t>. das Entwicklungsmodell von Daniel Stern)</a:t>
            </a:r>
          </a:p>
          <a:p>
            <a:pPr>
              <a:buFontTx/>
              <a:buChar char="-"/>
            </a:pPr>
            <a:r>
              <a:rPr lang="de-DE" baseline="0" dirty="0" smtClean="0"/>
              <a:t>Fragen des passenden Zeitpunktes</a:t>
            </a:r>
          </a:p>
          <a:p>
            <a:pPr>
              <a:buFontTx/>
              <a:buChar char="-"/>
            </a:pPr>
            <a:r>
              <a:rPr lang="de-DE" baseline="0" dirty="0" smtClean="0"/>
              <a:t> was sind die geeigneten Kontextbedingungen</a:t>
            </a:r>
          </a:p>
          <a:p>
            <a:pPr>
              <a:buFontTx/>
              <a:buChar char="-"/>
            </a:pPr>
            <a:r>
              <a:rPr lang="de-DE" baseline="0" dirty="0" smtClean="0"/>
              <a:t>- in einer Entwicklungsperspektive machen </a:t>
            </a:r>
            <a:r>
              <a:rPr lang="de-DE" baseline="0" dirty="0" err="1" smtClean="0"/>
              <a:t>z.B</a:t>
            </a:r>
            <a:r>
              <a:rPr lang="de-DE" baseline="0" dirty="0" smtClean="0"/>
              <a:t> keinen Sinn : die Unterscheidung in Konfliktorientiert und Lösungsorientiert,</a:t>
            </a:r>
          </a:p>
          <a:p>
            <a:pPr>
              <a:buFontTx/>
              <a:buNone/>
            </a:pPr>
            <a:r>
              <a:rPr lang="de-DE" baseline="0" dirty="0" smtClean="0"/>
              <a:t>denn Konfliktbearbeitung und Lösungsentwicklung ergänzen sich (was passt gerade)</a:t>
            </a:r>
          </a:p>
          <a:p>
            <a:pPr>
              <a:buFontTx/>
              <a:buNone/>
            </a:pPr>
            <a:endParaRPr lang="de-DE" baseline="0" dirty="0" smtClean="0"/>
          </a:p>
          <a:p>
            <a:pPr>
              <a:buFontTx/>
              <a:buNone/>
            </a:pPr>
            <a:r>
              <a:rPr lang="de-DE" b="1" i="0" baseline="0" dirty="0" smtClean="0"/>
              <a:t>Prinzip Fehlerfreundlichkeit</a:t>
            </a:r>
            <a:endParaRPr lang="de-DE" b="1" i="0"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34</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1" kern="1200" dirty="0" err="1" smtClean="0">
                <a:solidFill>
                  <a:schemeClr val="tx1"/>
                </a:solidFill>
                <a:latin typeface="+mn-lt"/>
                <a:ea typeface="+mn-ea"/>
                <a:cs typeface="+mn-cs"/>
              </a:rPr>
              <a:t>Penicellin</a:t>
            </a:r>
            <a:r>
              <a:rPr lang="de-DE" sz="1200" b="1" kern="1200" dirty="0" smtClean="0">
                <a:solidFill>
                  <a:schemeClr val="tx1"/>
                </a:solidFill>
                <a:latin typeface="+mn-lt"/>
                <a:ea typeface="+mn-ea"/>
                <a:cs typeface="+mn-cs"/>
              </a:rPr>
              <a:t> Entdeckung [</a:t>
            </a:r>
            <a:r>
              <a:rPr lang="de-DE" sz="1200" b="1" u="none" kern="1200" dirty="0" smtClean="0">
                <a:solidFill>
                  <a:schemeClr val="tx1"/>
                </a:solidFill>
                <a:latin typeface="+mn-lt"/>
                <a:ea typeface="+mn-ea"/>
                <a:cs typeface="+mn-cs"/>
                <a:hlinkClick r:id="rId3"/>
              </a:rPr>
              <a:t>Bearbeiten]Die Entdeckung dieses Wirkstoffs begann mit einer verschimmelten Bakterienkultur: </a:t>
            </a:r>
            <a:r>
              <a:rPr lang="de-DE" sz="1200" b="1" u="none" kern="1200" dirty="0" smtClean="0">
                <a:solidFill>
                  <a:schemeClr val="tx1"/>
                </a:solidFill>
                <a:latin typeface="+mn-lt"/>
                <a:ea typeface="+mn-ea"/>
                <a:cs typeface="+mn-cs"/>
                <a:hlinkClick r:id="rId4"/>
              </a:rPr>
              <a:t>Alexander Fleming, der sich am St. Mary's Hospital in London mit Staphylokokken beschäftigte, hatte 1928 vor den Sommerferien eine </a:t>
            </a:r>
            <a:r>
              <a:rPr lang="de-DE" sz="1200" b="1" u="none" kern="1200" dirty="0" smtClean="0">
                <a:solidFill>
                  <a:schemeClr val="tx1"/>
                </a:solidFill>
                <a:latin typeface="+mn-lt"/>
                <a:ea typeface="+mn-ea"/>
                <a:cs typeface="+mn-cs"/>
                <a:hlinkClick r:id="rId5"/>
              </a:rPr>
              <a:t>Agarplatte mit Staphylokokken beimpft und dann beiseite gestellt. Bei seiner Rückkehr entdeckte er, dass auf dem </a:t>
            </a:r>
            <a:r>
              <a:rPr lang="de-DE" sz="1200" b="1" u="none" kern="1200" dirty="0" smtClean="0">
                <a:solidFill>
                  <a:schemeClr val="tx1"/>
                </a:solidFill>
                <a:latin typeface="+mn-lt"/>
                <a:ea typeface="+mn-ea"/>
                <a:cs typeface="+mn-cs"/>
                <a:hlinkClick r:id="rId6"/>
              </a:rPr>
              <a:t>Nährboden ein </a:t>
            </a:r>
            <a:r>
              <a:rPr lang="de-DE" sz="1200" b="1" u="none" kern="1200" dirty="0" smtClean="0">
                <a:solidFill>
                  <a:schemeClr val="tx1"/>
                </a:solidFill>
                <a:latin typeface="+mn-lt"/>
                <a:ea typeface="+mn-ea"/>
                <a:cs typeface="+mn-cs"/>
                <a:hlinkClick r:id="rId7"/>
              </a:rPr>
              <a:t>Schimmelpilz (</a:t>
            </a:r>
            <a:r>
              <a:rPr lang="de-DE" sz="1200" b="1" i="1" u="none" kern="1200" dirty="0" smtClean="0">
                <a:solidFill>
                  <a:schemeClr val="tx1"/>
                </a:solidFill>
                <a:latin typeface="+mn-lt"/>
                <a:ea typeface="+mn-ea"/>
                <a:cs typeface="+mn-cs"/>
                <a:hlinkClick r:id="rId7"/>
              </a:rPr>
              <a:t>Penicillium notatum) gewachsen war und dass sich in der Nachbarschaft des Pilzes die Bakterien nicht vermehrt hatten. Fleming nannte den bakterientötenden Stoff, der aus dem Nährmedium gewonnen werden konnte, Penicillin.</a:t>
            </a:r>
            <a:r>
              <a:rPr lang="de-DE" sz="1200" b="1" i="1" u="none" kern="1200" dirty="0" smtClean="0">
                <a:solidFill>
                  <a:schemeClr val="tx1"/>
                </a:solidFill>
                <a:latin typeface="+mn-lt"/>
                <a:ea typeface="+mn-ea"/>
                <a:cs typeface="+mn-cs"/>
                <a:hlinkClick r:id="rId8"/>
              </a:rPr>
              <a:t>[2]</a:t>
            </a:r>
            <a:endParaRPr lang="de-DE" sz="1200" b="1" i="1" u="none" kern="1200" dirty="0" smtClean="0">
              <a:solidFill>
                <a:schemeClr val="tx1"/>
              </a:solidFill>
              <a:latin typeface="+mn-lt"/>
              <a:ea typeface="+mn-ea"/>
              <a:cs typeface="+mn-cs"/>
            </a:endParaRPr>
          </a:p>
          <a:p>
            <a:endParaRPr lang="de-DE" sz="1200" b="1" i="1" u="none"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Fehlerbereitschaft und Aufmerksamkeit für Abweichungen</a:t>
            </a:r>
            <a:r>
              <a:rPr lang="de-DE" sz="1200" b="1" kern="1200" dirty="0" smtClean="0">
                <a:solidFill>
                  <a:schemeClr val="tx1"/>
                </a:solidFill>
                <a:latin typeface="+mn-lt"/>
                <a:ea typeface="+mn-ea"/>
                <a:cs typeface="+mn-cs"/>
              </a:rPr>
              <a:t> </a:t>
            </a:r>
            <a:br>
              <a:rPr lang="de-DE" sz="1200" b="1"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Fehlerbereitschaft spielt nicht nur beim Erforschen und Erfinden eine eminent wichtige Rolle, sondern bei allen Aktivitäten des Lebens. Die DNS, die komplexe Speicherstruktur für Information, repliziert sich mit einer erstaunlich hohen Fehlertoleranz: schon auf dieser molekulare Ebene produzieren lebende Systeme eine hohe Anzahl von Abweichungen und verbinden diese Fehlerproduktion mit einer sehr effizienten Fehlerbeobachtung und Fehlerkorrektur. Therapeuten müssen bereit sein, Fehler zu machen, denn der therapeutische Prozess funktioniert nicht ohne Fehler. „Wenn ich nicht bereit bin, die nächste Aktion anzugehen, weil ich keinen Fehler machen will, wird es schwierig“</a:t>
            </a:r>
            <a:r>
              <a:rPr lang="de-DE" sz="1200" i="1" kern="1200" dirty="0" smtClean="0">
                <a:solidFill>
                  <a:schemeClr val="tx1"/>
                </a:solidFill>
                <a:latin typeface="+mn-lt"/>
                <a:ea typeface="+mn-ea"/>
                <a:cs typeface="+mn-cs"/>
              </a:rPr>
              <a:t>. </a:t>
            </a:r>
            <a:r>
              <a:rPr lang="de-DE" sz="1200" kern="1200" dirty="0" smtClean="0">
                <a:solidFill>
                  <a:schemeClr val="tx1"/>
                </a:solidFill>
                <a:latin typeface="+mn-lt"/>
                <a:ea typeface="+mn-ea"/>
                <a:cs typeface="+mn-cs"/>
              </a:rPr>
              <a:t>Was der Fußballtrainer Jürgen Klopp für den Fußball feststellt, gilt auch für Therapie. Erst wenn man sich selbst und Anderen Fehler zugesteht und sich für Abweichungen aller Art interessiert, kann man Neues entdecken und einen dynamischen Veränderungsprozess in Gang setzen. Der erste Schritt besteht in der Bereitschaft, Fehler zu machen. Der zweite Schritt besteht darin, sich für Abweichungen zu interessieren. Im dritten Schritt konzentriert man sich darauf, zwischen Fehlern, die zu Problemen führen, und Fehlern, die zu Lösung führen, zu unterscheiden. </a:t>
            </a:r>
          </a:p>
          <a:p>
            <a:r>
              <a:rPr lang="de-DE" sz="1200" kern="1200" dirty="0" smtClean="0">
                <a:solidFill>
                  <a:schemeClr val="tx1"/>
                </a:solidFill>
                <a:latin typeface="+mn-lt"/>
                <a:ea typeface="+mn-ea"/>
                <a:cs typeface="+mn-cs"/>
              </a:rPr>
              <a:t> </a:t>
            </a:r>
          </a:p>
          <a:p>
            <a:r>
              <a:rPr lang="de-DE" sz="1200" kern="1200" dirty="0" smtClean="0">
                <a:solidFill>
                  <a:schemeClr val="tx1"/>
                </a:solidFill>
                <a:latin typeface="+mn-lt"/>
                <a:ea typeface="+mn-ea"/>
                <a:cs typeface="+mn-cs"/>
              </a:rPr>
              <a:t>Nun ist die klinische Praxis kein beliebiges Experimentierfeld und Fehler können erhebliche negative Folgen haben. Wie erreicht man also in der Praxis der Therapie die notwendige Balance zwischen innovativer Fehlerbereitschaft und der notwendigen Achtsamkeit, schädigende Fehler zu vermeiden? Fehlerfreundlichkeit und Experimentierfreude brauchen als Grundlage eine angemessene Exploration, Diagnostik und Prognostik, ein tragendes Arbeitsbündnis und einen Rahmen aus gegenseitigem Respekt (</a:t>
            </a:r>
            <a:r>
              <a:rPr lang="de-DE" sz="1200" kern="1200" dirty="0" smtClean="0">
                <a:solidFill>
                  <a:schemeClr val="tx1"/>
                </a:solidFill>
                <a:latin typeface="+mn-lt"/>
                <a:ea typeface="+mn-ea"/>
                <a:cs typeface="+mn-cs"/>
                <a:sym typeface="Wingdings 3"/>
              </a:rPr>
              <a:t></a:t>
            </a:r>
            <a:r>
              <a:rPr lang="de-DE" sz="1200" kern="1200" dirty="0" smtClean="0">
                <a:solidFill>
                  <a:schemeClr val="tx1"/>
                </a:solidFill>
                <a:latin typeface="+mn-lt"/>
                <a:ea typeface="+mn-ea"/>
                <a:cs typeface="+mn-cs"/>
              </a:rPr>
              <a:t> I.8##). Genauso selbstverständlich sollten sich therapeutische Interventionen auf das aktualisierte Erfahrungswissen stützen und den Stand der Kunst berücksichtigen. Genauso wichtig, aber leider weniger selbstverständlich, ist ein profundes Wissen über mögliche Kunstfehler. Selbstverständlich sollte man darauf aus sein, Fehler, von denen man bereits weiß, dass sie Probleme erzeugen, zu vermeiden, und dafür seine ganze Urteilskraft einsetzen. Auf dieser Basis sind Therapeuten dann wirkungsvoll, wenn sie sich auf ihre Intuition verlassen und diese in einem zweiten Schritt prüfen. Das setzt ein gewisses Vorschussvertrauen und die Bereitschaft, Fehler zu machen, voraus. Aber erst die genaue Beobachtung dessen, was man tut (und was andere tun) und was dabei herauskommt, ermöglicht es, zwischen zukünftig zu vermeidenden Fehlern und innovativen Erfindungen zu unterscheiden.</a:t>
            </a:r>
            <a:r>
              <a:rPr lang="de-DE" sz="1200" b="1" kern="1200" cap="all" dirty="0" smtClean="0">
                <a:solidFill>
                  <a:schemeClr val="tx1"/>
                </a:solidFill>
                <a:latin typeface="+mn-lt"/>
                <a:ea typeface="+mn-ea"/>
                <a:cs typeface="+mn-cs"/>
              </a:rPr>
              <a:t> </a:t>
            </a:r>
            <a:r>
              <a:rPr lang="de-DE" sz="1200" kern="1200" dirty="0" smtClean="0">
                <a:solidFill>
                  <a:schemeClr val="tx1"/>
                </a:solidFill>
                <a:latin typeface="+mn-lt"/>
                <a:ea typeface="+mn-ea"/>
                <a:cs typeface="+mn-cs"/>
              </a:rPr>
              <a:t>Fehlerfreundlich zu handeln bedeutet daher alles andere, als eine </a:t>
            </a:r>
            <a:r>
              <a:rPr lang="de-DE" sz="1200" kern="1200" dirty="0" err="1" smtClean="0">
                <a:solidFill>
                  <a:schemeClr val="tx1"/>
                </a:solidFill>
                <a:latin typeface="+mn-lt"/>
                <a:ea typeface="+mn-ea"/>
                <a:cs typeface="+mn-cs"/>
              </a:rPr>
              <a:t>laissez-faire-Haltung</a:t>
            </a:r>
            <a:r>
              <a:rPr lang="de-DE" sz="1200" kern="1200" dirty="0" smtClean="0">
                <a:solidFill>
                  <a:schemeClr val="tx1"/>
                </a:solidFill>
                <a:latin typeface="+mn-lt"/>
                <a:ea typeface="+mn-ea"/>
                <a:cs typeface="+mn-cs"/>
              </a:rPr>
              <a:t> einzunehmen: „Nichts darf uns abhalten, die Wendung der Beobachtung auf unser eigenes Wesen und die Verwendung des Denkens zu seiner eigenen Kritik gut zu heißen“ schrieb Sigmund Freud 1927 in „Die Zukunft einer Illusion“. Aber diese Wendung setzt couragiertes Handeln voraus. </a:t>
            </a:r>
          </a:p>
          <a:p>
            <a:r>
              <a:rPr lang="de-DE" sz="1200" kern="1200" dirty="0" smtClean="0">
                <a:solidFill>
                  <a:schemeClr val="tx1"/>
                </a:solidFill>
                <a:latin typeface="+mn-lt"/>
                <a:ea typeface="+mn-ea"/>
                <a:cs typeface="+mn-cs"/>
              </a:rPr>
              <a:t>Eine  Einführung und Übersicht in potentielle Kunstfehler (mit einer Literaturübersicht) findet sich bei R. </a:t>
            </a:r>
            <a:r>
              <a:rPr lang="de-DE" sz="1200" kern="1200" dirty="0" err="1" smtClean="0">
                <a:solidFill>
                  <a:schemeClr val="tx1"/>
                </a:solidFill>
                <a:latin typeface="+mn-lt"/>
                <a:ea typeface="+mn-ea"/>
                <a:cs typeface="+mn-cs"/>
              </a:rPr>
              <a:t>Sponsel</a:t>
            </a:r>
            <a:r>
              <a:rPr lang="de-DE" sz="1200" kern="1200" dirty="0" smtClean="0">
                <a:solidFill>
                  <a:schemeClr val="tx1"/>
                </a:solidFill>
                <a:latin typeface="+mn-lt"/>
                <a:ea typeface="+mn-ea"/>
                <a:cs typeface="+mn-cs"/>
              </a:rPr>
              <a:t>, Materialien zur Qualitätssicherung, über die Website: </a:t>
            </a:r>
            <a:r>
              <a:rPr lang="de-DE" sz="1200" u="sng" kern="1200" dirty="0" smtClean="0">
                <a:solidFill>
                  <a:schemeClr val="tx1"/>
                </a:solidFill>
                <a:latin typeface="+mn-lt"/>
                <a:ea typeface="+mn-ea"/>
                <a:cs typeface="+mn-cs"/>
                <a:hlinkClick r:id="rId9"/>
              </a:rPr>
              <a:t>www.sgipt.org/gipt/kfehl.htm</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p>
          <a:p>
            <a:endParaRPr lang="de-DE" u="none" dirty="0">
              <a:solidFill>
                <a:schemeClr val="tx1"/>
              </a:solidFill>
            </a:endParaRPr>
          </a:p>
        </p:txBody>
      </p:sp>
      <p:sp>
        <p:nvSpPr>
          <p:cNvPr id="4" name="Foliennummernplatzhalter 3"/>
          <p:cNvSpPr>
            <a:spLocks noGrp="1"/>
          </p:cNvSpPr>
          <p:nvPr>
            <p:ph type="sldNum" sz="quarter" idx="10"/>
          </p:nvPr>
        </p:nvSpPr>
        <p:spPr/>
        <p:txBody>
          <a:bodyPr/>
          <a:lstStyle/>
          <a:p>
            <a:fld id="{805AC4BE-66CF-D447-83C0-9381F4542010}" type="slidenum">
              <a:rPr lang="de-DE" smtClean="0"/>
              <a:pPr/>
              <a:t>35</a:t>
            </a:fld>
            <a:endParaRPr lang="de-DE"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In jedem Fall liefern Abweichungen vom erwarteten Verlauf der Dinge im therapeutischen Prozess wichtige Anknüpfungspunkte und zahlreiche Anregungen, um Veränderungen einzuleiten und zu begleiten. Eine solche Aufmerksamkeit für Abweichungen setzt aber ein fehlerfreundliches Klima voraus, das oft erst geschaffen werden muss: Therapie als Einladung zur Fehlerfreundlichkeit (Abbildung 5).  </a:t>
            </a:r>
          </a:p>
          <a:p>
            <a:r>
              <a:rPr lang="de-DE" sz="1200" kern="1200" dirty="0" smtClean="0">
                <a:solidFill>
                  <a:schemeClr val="tx1"/>
                </a:solidFill>
                <a:latin typeface="+mn-lt"/>
                <a:ea typeface="+mn-ea"/>
                <a:cs typeface="+mn-cs"/>
              </a:rPr>
              <a:t> </a:t>
            </a:r>
            <a:r>
              <a:rPr lang="de-DE" dirty="0" smtClean="0"/>
              <a:t> </a:t>
            </a:r>
            <a:r>
              <a:rPr lang="de-DE" sz="1200" kern="1200" dirty="0" smtClean="0">
                <a:solidFill>
                  <a:schemeClr val="tx1"/>
                </a:solidFill>
                <a:latin typeface="+mn-lt"/>
                <a:ea typeface="+mn-ea"/>
                <a:cs typeface="+mn-cs"/>
              </a:rPr>
              <a:t> </a:t>
            </a:r>
          </a:p>
          <a:p>
            <a:r>
              <a:rPr lang="de-DE" sz="1200" kern="1200" dirty="0" smtClean="0">
                <a:solidFill>
                  <a:schemeClr val="tx1"/>
                </a:solidFill>
                <a:latin typeface="+mn-lt"/>
                <a:ea typeface="+mn-ea"/>
                <a:cs typeface="+mn-cs"/>
              </a:rPr>
              <a:t> Ein fehlerfreundliches Arbeitsklima beeinflusst die Lernatmosphäre im therapeutischen Prozess positiv. Optimal ist ein Klima, in dem Therapeuten und Klienten von vorgegebenen Pfaden abweichen und Abweichungen untersuchen können, um neue Möglichkeiten zu erfinden. Therapie als ein Ort, an dem Fehler genau analysiert und Lösungen ausprobiert werden können (Abbildung 6). </a:t>
            </a:r>
          </a:p>
          <a:p>
            <a:endParaRPr lang="de-DE" sz="1200" kern="1200" dirty="0" smtClean="0">
              <a:solidFill>
                <a:schemeClr val="tx1"/>
              </a:solidFill>
              <a:latin typeface="+mn-lt"/>
              <a:ea typeface="+mn-ea"/>
              <a:cs typeface="+mn-cs"/>
            </a:endParaRPr>
          </a:p>
          <a:p>
            <a:r>
              <a:rPr lang="de-DE" dirty="0" smtClean="0"/>
              <a:t/>
            </a:r>
            <a:br>
              <a:rPr lang="de-DE" dirty="0" smtClean="0"/>
            </a:br>
            <a:r>
              <a:rPr lang="de-DE" dirty="0" smtClean="0"/>
              <a:t>(</a:t>
            </a:r>
            <a:r>
              <a:rPr lang="de-DE" sz="1200" kern="1200" dirty="0" smtClean="0">
                <a:solidFill>
                  <a:schemeClr val="tx1"/>
                </a:solidFill>
                <a:latin typeface="+mn-lt"/>
                <a:ea typeface="+mn-ea"/>
                <a:cs typeface="+mn-cs"/>
              </a:rPr>
              <a:t>In repräsentativen Untersuchungen zum offenen Umgang mit Fehlern in verschiedenen Kulturen und Nationen belegt Deutschland unter 61 Staaten den vorletzten Rang vor </a:t>
            </a:r>
            <a:r>
              <a:rPr lang="de-DE" sz="1200" kern="1200" dirty="0" err="1" smtClean="0">
                <a:solidFill>
                  <a:schemeClr val="tx1"/>
                </a:solidFill>
                <a:latin typeface="+mn-lt"/>
                <a:ea typeface="+mn-ea"/>
                <a:cs typeface="+mn-cs"/>
              </a:rPr>
              <a:t>Singaur</a:t>
            </a:r>
            <a:r>
              <a:rPr lang="de-DE" sz="1200" kern="1200" dirty="0" smtClean="0">
                <a:solidFill>
                  <a:schemeClr val="tx1"/>
                </a:solidFill>
                <a:latin typeface="+mn-lt"/>
                <a:ea typeface="+mn-ea"/>
                <a:cs typeface="+mn-cs"/>
              </a:rPr>
              <a:t>)</a:t>
            </a:r>
          </a:p>
          <a:p>
            <a:endParaRPr lang="de-DE" u="none" dirty="0">
              <a:solidFill>
                <a:schemeClr val="tx1"/>
              </a:solidFill>
            </a:endParaRPr>
          </a:p>
        </p:txBody>
      </p:sp>
      <p:sp>
        <p:nvSpPr>
          <p:cNvPr id="4" name="Foliennummernplatzhalter 3"/>
          <p:cNvSpPr>
            <a:spLocks noGrp="1"/>
          </p:cNvSpPr>
          <p:nvPr>
            <p:ph type="sldNum" sz="quarter" idx="10"/>
          </p:nvPr>
        </p:nvSpPr>
        <p:spPr/>
        <p:txBody>
          <a:bodyPr/>
          <a:lstStyle/>
          <a:p>
            <a:fld id="{805AC4BE-66CF-D447-83C0-9381F4542010}" type="slidenum">
              <a:rPr lang="de-DE" smtClean="0"/>
              <a:pPr/>
              <a:t>36</a:t>
            </a:fld>
            <a:endParaRPr lang="de-DE"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 </a:t>
            </a:r>
          </a:p>
          <a:p>
            <a:r>
              <a:rPr lang="de-DE" dirty="0" smtClean="0"/>
              <a:t/>
            </a:r>
            <a:br>
              <a:rPr lang="de-DE" dirty="0" smtClean="0"/>
            </a:br>
            <a:endParaRPr lang="de-DE" u="none" dirty="0">
              <a:solidFill>
                <a:schemeClr val="tx1"/>
              </a:solidFill>
            </a:endParaRPr>
          </a:p>
        </p:txBody>
      </p:sp>
      <p:sp>
        <p:nvSpPr>
          <p:cNvPr id="4" name="Foliennummernplatzhalter 3"/>
          <p:cNvSpPr>
            <a:spLocks noGrp="1"/>
          </p:cNvSpPr>
          <p:nvPr>
            <p:ph type="sldNum" sz="quarter" idx="10"/>
          </p:nvPr>
        </p:nvSpPr>
        <p:spPr/>
        <p:txBody>
          <a:bodyPr/>
          <a:lstStyle/>
          <a:p>
            <a:fld id="{805AC4BE-66CF-D447-83C0-9381F4542010}" type="slidenum">
              <a:rPr lang="de-DE" smtClean="0"/>
              <a:pPr/>
              <a:t>37</a:t>
            </a:fld>
            <a:endParaRPr lang="de-D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i="0" kern="1200" dirty="0" smtClean="0">
                <a:solidFill>
                  <a:schemeClr val="tx1"/>
                </a:solidFill>
                <a:latin typeface="+mn-lt"/>
                <a:ea typeface="+mn-ea"/>
                <a:cs typeface="+mn-cs"/>
              </a:rPr>
              <a:t>Fehlerfreundlichkeit als Prinzip</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b="1" i="0" kern="1200" dirty="0" smtClean="0">
                <a:solidFill>
                  <a:schemeClr val="tx1"/>
                </a:solidFill>
                <a:latin typeface="+mn-lt"/>
                <a:ea typeface="+mn-ea"/>
                <a:cs typeface="+mn-cs"/>
              </a:rPr>
              <a:t> </a:t>
            </a:r>
            <a:endParaRPr lang="de-DE" sz="1200" b="1" i="1"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Wenn man genau hinschaut, ist fehlerfreundliches Experimentieren genau das, was lebende Systeme, vom Einzeller bis zu sozialen Systemen, immer schon tun. Wir können gar nicht anders, als Abweichungen zu produzieren und uns damit auseinander zu setzen. Weil dieses Verhalten überall in der belebten Natur beobachtet werden kann, kann man diese Abweichungsfreundlichkeit als ein übergreifendes Prinzip des Lebendigen bezeichnen. Eine experimentierfreudige Haltung einzunehmen heißt, dieses allgemeine Prinzip für den therapeutischen Prozess bewusst zu nutzen. Therapie als ein Geschehen, in dem sich Abweichungen und Ausnahmen zeigen und zu Lösungen entwickelt werden können.</a:t>
            </a:r>
          </a:p>
          <a:p>
            <a:r>
              <a:rPr lang="de-DE" sz="1200" kern="1200" dirty="0" smtClean="0">
                <a:solidFill>
                  <a:schemeClr val="tx1"/>
                </a:solidFill>
                <a:latin typeface="+mn-lt"/>
                <a:ea typeface="+mn-ea"/>
                <a:cs typeface="+mn-cs"/>
              </a:rPr>
              <a:t> </a:t>
            </a:r>
          </a:p>
          <a:p>
            <a:r>
              <a:rPr lang="de-DE" sz="1200" kern="1200" dirty="0" smtClean="0">
                <a:solidFill>
                  <a:schemeClr val="tx1"/>
                </a:solidFill>
                <a:latin typeface="+mn-lt"/>
                <a:ea typeface="+mn-ea"/>
                <a:cs typeface="+mn-cs"/>
              </a:rPr>
              <a:t>Als biologisches Prinzip wurde der Begriff der Fehlerfreundlichkeit von dem Autorenpaar Weizsäcker eingeführt (Weizsäcker, 1984, Klein und Bleckwedel, 1991). Dieses Prinzip begründet und untermauert eine experimentierfreudige therapeutische Praxis und liefert wichtige Anhaltspunkte für die Organisation und Steuerung therapeutischer Prozesse. </a:t>
            </a:r>
          </a:p>
          <a:p>
            <a:r>
              <a:rPr lang="de-DE" sz="1200" kern="1200" dirty="0" smtClean="0">
                <a:solidFill>
                  <a:schemeClr val="tx1"/>
                </a:solidFill>
                <a:latin typeface="+mn-lt"/>
                <a:ea typeface="+mn-ea"/>
                <a:cs typeface="+mn-cs"/>
              </a:rPr>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Leben bedeutet Komplexitätsentfaltung. Leben schafft Vielfalt durch Variation und Auswahl. Eine der wesentlichen Fragen für die Dynamik und das Überleben lebender Systeme besteht daher in der Frage, wie lebende Systeme Variation erzeugen, entwickeln und steuern. Die Antwort findet sich in einem elementaren Prinzip des Lebendigen, das die Autoren Fehlerfreundlichkeit nennen.</a:t>
            </a:r>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38</a:t>
            </a:fld>
            <a:endParaRPr lang="de-DE"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Die Autoren gehen in ihrer Theorie jedoch einen wesentlichen Schritt weiter. Lebende Systeme - vom Einzeller bis zu komplexen sozialen Systemen - beobachten Abweichungen nicht nur genau, sie führen Abweichungen aktiv</a:t>
            </a:r>
            <a:r>
              <a:rPr lang="de-DE" sz="1200" i="1" kern="1200" dirty="0" smtClean="0">
                <a:solidFill>
                  <a:schemeClr val="tx1"/>
                </a:solidFill>
                <a:latin typeface="+mn-lt"/>
                <a:ea typeface="+mn-ea"/>
                <a:cs typeface="+mn-cs"/>
              </a:rPr>
              <a:t> </a:t>
            </a:r>
            <a:r>
              <a:rPr lang="de-DE" sz="1200" kern="1200" dirty="0" smtClean="0">
                <a:solidFill>
                  <a:schemeClr val="tx1"/>
                </a:solidFill>
                <a:latin typeface="+mn-lt"/>
                <a:ea typeface="+mn-ea"/>
                <a:cs typeface="+mn-cs"/>
              </a:rPr>
              <a:t>herbei, um die sich daraus ergebenden Möglichkeiten zu </a:t>
            </a:r>
            <a:r>
              <a:rPr lang="de-DE" sz="1200" i="1" kern="1200" dirty="0" smtClean="0">
                <a:solidFill>
                  <a:schemeClr val="tx1"/>
                </a:solidFill>
                <a:latin typeface="+mn-lt"/>
                <a:ea typeface="+mn-ea"/>
                <a:cs typeface="+mn-cs"/>
              </a:rPr>
              <a:t>erforschen. </a:t>
            </a:r>
            <a:r>
              <a:rPr lang="de-DE" sz="1200" kern="1200" dirty="0" smtClean="0">
                <a:solidFill>
                  <a:schemeClr val="tx1"/>
                </a:solidFill>
                <a:latin typeface="+mn-lt"/>
                <a:ea typeface="+mn-ea"/>
                <a:cs typeface="+mn-cs"/>
              </a:rPr>
              <a:t>Die zentrale Idee besteht darin, dass lebende Systeme </a:t>
            </a:r>
            <a:r>
              <a:rPr lang="de-DE" sz="1200" i="1" kern="1200" cap="all" dirty="0" smtClean="0">
                <a:solidFill>
                  <a:schemeClr val="tx1"/>
                </a:solidFill>
                <a:latin typeface="+mn-lt"/>
                <a:ea typeface="+mn-ea"/>
                <a:cs typeface="+mn-cs"/>
              </a:rPr>
              <a:t>aktiv Abweichungen produzieren</a:t>
            </a:r>
            <a:r>
              <a:rPr lang="de-DE" sz="1200" kern="1200" dirty="0" smtClean="0">
                <a:solidFill>
                  <a:schemeClr val="tx1"/>
                </a:solidFill>
                <a:latin typeface="+mn-lt"/>
                <a:ea typeface="+mn-ea"/>
                <a:cs typeface="+mn-cs"/>
              </a:rPr>
              <a:t> (müssen), um zu überleben (vgl. auch </a:t>
            </a:r>
            <a:r>
              <a:rPr lang="de-DE" sz="1200" kern="1200" dirty="0" err="1" smtClean="0">
                <a:solidFill>
                  <a:schemeClr val="tx1"/>
                </a:solidFill>
                <a:latin typeface="+mn-lt"/>
                <a:ea typeface="+mn-ea"/>
                <a:cs typeface="+mn-cs"/>
              </a:rPr>
              <a:t>Bateson</a:t>
            </a:r>
            <a:r>
              <a:rPr lang="de-DE" sz="1200" kern="1200" dirty="0" smtClean="0">
                <a:solidFill>
                  <a:schemeClr val="tx1"/>
                </a:solidFill>
                <a:latin typeface="+mn-lt"/>
                <a:ea typeface="+mn-ea"/>
                <a:cs typeface="+mn-cs"/>
              </a:rPr>
              <a:t>, 1982). </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39</a:t>
            </a:fld>
            <a:endParaRPr lang="de-DE"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Variation</a:t>
            </a:r>
          </a:p>
          <a:p>
            <a:r>
              <a:rPr lang="de-DE" dirty="0" smtClean="0"/>
              <a:t>Vgl. auch: stochastische Prozesse (</a:t>
            </a:r>
            <a:r>
              <a:rPr lang="de-DE" dirty="0" err="1" smtClean="0"/>
              <a:t>Bateson</a:t>
            </a:r>
            <a:r>
              <a:rPr lang="de-DE" dirty="0" smtClean="0"/>
              <a:t>)</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40</a:t>
            </a:fld>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Charles Darwin: hatte den ungeheuren Erkenntnismut eine Ähnlichkeit festzustellen!</a:t>
            </a:r>
          </a:p>
          <a:p>
            <a:endParaRPr lang="de-DE" dirty="0" smtClean="0"/>
          </a:p>
          <a:p>
            <a:r>
              <a:rPr lang="de-DE" baseline="0" dirty="0" smtClean="0"/>
              <a:t>Sicher gibt es eine gemeinsame biologische Grundlage und eine gemeinsame Entwicklungslinie der kulturellen Weitergabe zwischen</a:t>
            </a:r>
          </a:p>
          <a:p>
            <a:r>
              <a:rPr lang="de-DE" baseline="0" dirty="0" smtClean="0"/>
              <a:t>Menschenaffen und Menschen.</a:t>
            </a:r>
          </a:p>
          <a:p>
            <a:r>
              <a:rPr lang="de-DE" baseline="0" dirty="0" smtClean="0"/>
              <a:t>Frans de </a:t>
            </a:r>
            <a:r>
              <a:rPr lang="de-DE" baseline="0" dirty="0" err="1" smtClean="0"/>
              <a:t>Waal</a:t>
            </a:r>
            <a:r>
              <a:rPr lang="de-DE" baseline="0" dirty="0" smtClean="0"/>
              <a:t> hat das für die Evolution der Moral überzeugend dargelegt (Primaten und Philosophen, Wie die Evolution die Moral hervorbrachte).</a:t>
            </a:r>
          </a:p>
          <a:p>
            <a:endParaRPr lang="de-DE" baseline="0" dirty="0" smtClean="0"/>
          </a:p>
          <a:p>
            <a:r>
              <a:rPr lang="de-DE" dirty="0" smtClean="0"/>
              <a:t>99% Ähnlichkeit im genetischen Material: der Unterschied zwischen Tigern</a:t>
            </a:r>
            <a:r>
              <a:rPr lang="de-DE" baseline="0" dirty="0" smtClean="0"/>
              <a:t> und Löwen, Mäusen und Ratten...</a:t>
            </a:r>
            <a:endParaRPr lang="de-DE" dirty="0" smtClean="0"/>
          </a:p>
          <a:p>
            <a:endParaRPr lang="de-DE" dirty="0" smtClean="0"/>
          </a:p>
          <a:p>
            <a:endParaRPr lang="de-DE" dirty="0" smtClean="0"/>
          </a:p>
        </p:txBody>
      </p:sp>
      <p:sp>
        <p:nvSpPr>
          <p:cNvPr id="4" name="Foliennummernplatzhalter 3"/>
          <p:cNvSpPr>
            <a:spLocks noGrp="1"/>
          </p:cNvSpPr>
          <p:nvPr>
            <p:ph type="sldNum" sz="quarter" idx="10"/>
          </p:nvPr>
        </p:nvSpPr>
        <p:spPr/>
        <p:txBody>
          <a:bodyPr/>
          <a:lstStyle/>
          <a:p>
            <a:fld id="{805AC4BE-66CF-D447-83C0-9381F4542010}" type="slidenum">
              <a:rPr lang="de-DE" smtClean="0"/>
              <a:pPr/>
              <a:t>4</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Neben der Erzeugung von Variation sind es zwei weitere Aktivitäten, die Leben hervorbringen und sichern: Redundanz und Grenzen. Es sind also im Wesentlichen </a:t>
            </a:r>
            <a:r>
              <a:rPr lang="de-DE" sz="1200" i="1" kern="1200" dirty="0" smtClean="0">
                <a:solidFill>
                  <a:schemeClr val="tx1"/>
                </a:solidFill>
                <a:latin typeface="+mn-lt"/>
                <a:ea typeface="+mn-ea"/>
                <a:cs typeface="+mn-cs"/>
              </a:rPr>
              <a:t>drei Aktivitäten</a:t>
            </a:r>
            <a:r>
              <a:rPr lang="de-DE" sz="1200" kern="1200" dirty="0" smtClean="0">
                <a:solidFill>
                  <a:schemeClr val="tx1"/>
                </a:solidFill>
                <a:latin typeface="+mn-lt"/>
                <a:ea typeface="+mn-ea"/>
                <a:cs typeface="+mn-cs"/>
              </a:rPr>
              <a:t>, die in ihrem Zusammenwirken lebenden Systemen Anpassungs- und Veränderungsfähigkeit ermöglichen und ihre Überlebensfähigkeit sichern: </a:t>
            </a:r>
          </a:p>
          <a:p>
            <a:r>
              <a:rPr lang="de-DE" sz="1200" kern="1200" dirty="0" smtClean="0">
                <a:solidFill>
                  <a:schemeClr val="tx1"/>
                </a:solidFill>
                <a:latin typeface="+mn-lt"/>
                <a:ea typeface="+mn-ea"/>
                <a:cs typeface="+mn-cs"/>
              </a:rPr>
              <a:t> </a:t>
            </a:r>
          </a:p>
          <a:p>
            <a:r>
              <a:rPr lang="de-DE" sz="1200" kern="1200" dirty="0" smtClean="0">
                <a:solidFill>
                  <a:schemeClr val="tx1"/>
                </a:solidFill>
                <a:latin typeface="+mn-lt"/>
                <a:ea typeface="+mn-ea"/>
                <a:cs typeface="+mn-cs"/>
              </a:rPr>
              <a:t>„Redundanz, Variation und Barrieren zusammen garantieren lebenden Systemen ihre Fehlerfreundlichkeit und damit ihr </a:t>
            </a:r>
            <a:r>
              <a:rPr lang="de-DE" sz="1200" kern="1200" dirty="0" err="1" smtClean="0">
                <a:solidFill>
                  <a:schemeClr val="tx1"/>
                </a:solidFill>
                <a:latin typeface="+mn-lt"/>
                <a:ea typeface="+mn-ea"/>
                <a:cs typeface="+mn-cs"/>
              </a:rPr>
              <a:t>Vorbereitetsein</a:t>
            </a:r>
            <a:r>
              <a:rPr lang="de-DE" sz="1200" kern="1200" dirty="0" smtClean="0">
                <a:solidFill>
                  <a:schemeClr val="tx1"/>
                </a:solidFill>
                <a:latin typeface="+mn-lt"/>
                <a:ea typeface="+mn-ea"/>
                <a:cs typeface="+mn-cs"/>
              </a:rPr>
              <a:t> auf künftige Ereignisse“ (Weizsäcker und Weizsäcker, 1984, S. 170).</a:t>
            </a:r>
          </a:p>
          <a:p>
            <a:r>
              <a:rPr lang="de-DE" sz="1200" kern="1200" dirty="0" smtClean="0">
                <a:solidFill>
                  <a:schemeClr val="tx1"/>
                </a:solidFill>
                <a:latin typeface="+mn-lt"/>
                <a:ea typeface="+mn-ea"/>
                <a:cs typeface="+mn-cs"/>
              </a:rPr>
              <a:t> </a:t>
            </a:r>
          </a:p>
          <a:p>
            <a:r>
              <a:rPr lang="de-DE" sz="1200" kern="1200" dirty="0" smtClean="0">
                <a:solidFill>
                  <a:schemeClr val="tx1"/>
                </a:solidFill>
                <a:latin typeface="+mn-lt"/>
                <a:ea typeface="+mn-ea"/>
                <a:cs typeface="+mn-cs"/>
              </a:rPr>
              <a:t>Redundanz, Variation und Grenzen sind also </a:t>
            </a:r>
            <a:r>
              <a:rPr lang="de-DE" sz="1200" i="1" kern="1200" dirty="0" smtClean="0">
                <a:solidFill>
                  <a:schemeClr val="tx1"/>
                </a:solidFill>
                <a:latin typeface="+mn-lt"/>
                <a:ea typeface="+mn-ea"/>
                <a:cs typeface="+mn-cs"/>
              </a:rPr>
              <a:t>Aktivitäten</a:t>
            </a:r>
            <a:r>
              <a:rPr lang="de-DE" sz="1200" kern="1200" dirty="0" smtClean="0">
                <a:solidFill>
                  <a:schemeClr val="tx1"/>
                </a:solidFill>
                <a:latin typeface="+mn-lt"/>
                <a:ea typeface="+mn-ea"/>
                <a:cs typeface="+mn-cs"/>
              </a:rPr>
              <a:t> lebender Systeme und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 </a:t>
            </a:r>
            <a:r>
              <a:rPr lang="de-DE" sz="1200" i="1" kern="1200" dirty="0" smtClean="0">
                <a:solidFill>
                  <a:schemeClr val="tx1"/>
                </a:solidFill>
                <a:latin typeface="+mn-lt"/>
                <a:ea typeface="+mn-ea"/>
                <a:cs typeface="+mn-cs"/>
              </a:rPr>
              <a:t>Fehlerfreundlichkeit</a:t>
            </a:r>
            <a:r>
              <a:rPr lang="de-DE" sz="1200" kern="1200" dirty="0" smtClean="0">
                <a:solidFill>
                  <a:schemeClr val="tx1"/>
                </a:solidFill>
                <a:latin typeface="+mn-lt"/>
                <a:ea typeface="+mn-ea"/>
                <a:cs typeface="+mn-cs"/>
              </a:rPr>
              <a:t> beschreibt die Fähigkeit, diese Aktivitäten in jeweils spezifischer Weise zu organisieren.</a:t>
            </a:r>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41</a:t>
            </a:fld>
            <a:endParaRPr lang="de-D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 </a:t>
            </a:r>
          </a:p>
          <a:p>
            <a:r>
              <a:rPr lang="de-DE" sz="1200" kern="1200" dirty="0" smtClean="0">
                <a:solidFill>
                  <a:schemeClr val="tx1"/>
                </a:solidFill>
                <a:latin typeface="+mn-lt"/>
                <a:ea typeface="+mn-ea"/>
                <a:cs typeface="+mn-cs"/>
              </a:rPr>
              <a:t>Redundanz, Variation und Grenzen sind also </a:t>
            </a:r>
            <a:r>
              <a:rPr lang="de-DE" sz="1200" i="1" kern="1200" dirty="0" smtClean="0">
                <a:solidFill>
                  <a:schemeClr val="tx1"/>
                </a:solidFill>
                <a:latin typeface="+mn-lt"/>
                <a:ea typeface="+mn-ea"/>
                <a:cs typeface="+mn-cs"/>
              </a:rPr>
              <a:t>Aktivitäten</a:t>
            </a:r>
            <a:r>
              <a:rPr lang="de-DE" sz="1200" kern="1200" dirty="0" smtClean="0">
                <a:solidFill>
                  <a:schemeClr val="tx1"/>
                </a:solidFill>
                <a:latin typeface="+mn-lt"/>
                <a:ea typeface="+mn-ea"/>
                <a:cs typeface="+mn-cs"/>
              </a:rPr>
              <a:t> lebender Systeme und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 </a:t>
            </a:r>
            <a:r>
              <a:rPr lang="de-DE" sz="1200" i="1" kern="1200" dirty="0" smtClean="0">
                <a:solidFill>
                  <a:schemeClr val="tx1"/>
                </a:solidFill>
                <a:latin typeface="+mn-lt"/>
                <a:ea typeface="+mn-ea"/>
                <a:cs typeface="+mn-cs"/>
              </a:rPr>
              <a:t>Fehlerfreundlichkeit</a:t>
            </a:r>
            <a:r>
              <a:rPr lang="de-DE" sz="1200" kern="1200" dirty="0" smtClean="0">
                <a:solidFill>
                  <a:schemeClr val="tx1"/>
                </a:solidFill>
                <a:latin typeface="+mn-lt"/>
                <a:ea typeface="+mn-ea"/>
                <a:cs typeface="+mn-cs"/>
              </a:rPr>
              <a:t> beschreibt die Fähigkeit, diese Aktivitäten in jeweils spezifischer Weise zu organisieren.</a:t>
            </a:r>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42</a:t>
            </a:fld>
            <a:endParaRPr lang="de-DE"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r>
              <a:rPr lang="de-DE" sz="1200" b="1" kern="1200" dirty="0" smtClean="0">
                <a:solidFill>
                  <a:schemeClr val="tx1"/>
                </a:solidFill>
                <a:latin typeface="+mn-lt"/>
                <a:ea typeface="+mn-ea"/>
                <a:cs typeface="+mn-cs"/>
              </a:rPr>
              <a:t>Navigation</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Therapeutische Arbeit erfordert behutsames Eintauchen in Innenwelten und beherztes Eintreten in soziale Räume – man muss also bereit sein, sich auf Menschen einzulassen und emotional zu verstricken. Genauso wichtig ist aber das Auftauchen und Heraustreten, um den Überblick und Durchblick zu gewinnen, den man braucht, um einen Kurs zu bestimmen, der zu einem Ziel führt. Um sich zu orientieren und handlungsfähig zu bleiben, haben Therapeuten in der Geschichte der Psychotherapie - von der traditionellen Heilkunst über die Psychoanalyse und die Verhaltenstherapie bis hin zu humanistischen Verfahren und systemischen Ansätzen - eine Menge Orientierungssysteme und navigatorische Hilfsmittel ersonnen. Ähnlich wie Navigatoren an Land oder auf See, die Karten, Kompasse, Sextanten, die Nase am Wind oder GPS benutzen, brauchen Therapeuten Intuition für Entwicklungsprozesse und ein praktisches Instrumentarium, um zu navigieren. Die Tätigkeit des Navigierens sollte spontanes Handeln mit strategischer Präzision verbinden (einmal steht man in Wind und Wellen am Ruder, ein andermal sitzt man in Ruhe am Kartentisch) und umfasst drei Teilbereiche: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a) Positionsbestimmung durch Ortung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b) Berechnung eines Weges zum Ziel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c) Steuern eines optimalen Kurses. </a:t>
            </a:r>
          </a:p>
          <a:p>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Methodenunabhängige Navigation</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Will man Therapie als einen kreativen Prozess organisieren, in dem man je nach Situation und Fall verschiedene Konzepte und Methoden integriert, dann braucht man ein übergreifendes Navigationssystem, dass es erlaubt, unabhängig von einzelnen Methoden, Schulen und Richtungen und gestützt auf eine Vielfalt von Perspektiven zu navigieren. Die Bestandteile eines solchen Orientierungssystems II. Ordnung müssen keineswegs alle neu erfunden werden. Vielmehr können bewährte Instrumente der verschiedensten Richtungen und Verfahren integriert, um: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 Position, Fokus, Ziel und Kurs im Prozess zu bestimmen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Settings</a:t>
            </a:r>
            <a:r>
              <a:rPr lang="de-DE" sz="1200" kern="1200" dirty="0" smtClean="0">
                <a:solidFill>
                  <a:schemeClr val="tx1"/>
                </a:solidFill>
                <a:latin typeface="+mn-lt"/>
                <a:ea typeface="+mn-ea"/>
                <a:cs typeface="+mn-cs"/>
              </a:rPr>
              <a:t> zu variieren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 Arrangements fallspezifisch und kreativ zu gestalten</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 Methoden zu kombinieren und Aktionsmethoden gezielt einzusetzen und</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 Den Grad der Komplexität im Prozess angemessen zu steuern (</a:t>
            </a:r>
            <a:r>
              <a:rPr lang="de-DE" sz="1200" kern="1200" dirty="0" smtClean="0">
                <a:solidFill>
                  <a:schemeClr val="tx1"/>
                </a:solidFill>
                <a:latin typeface="+mn-lt"/>
                <a:ea typeface="+mn-ea"/>
                <a:cs typeface="+mn-cs"/>
                <a:sym typeface="Wingdings 3"/>
              </a:rPr>
              <a:t></a:t>
            </a:r>
            <a:r>
              <a:rPr lang="de-DE" sz="1200" kern="1200" dirty="0" smtClean="0">
                <a:solidFill>
                  <a:schemeClr val="tx1"/>
                </a:solidFill>
                <a:latin typeface="+mn-lt"/>
                <a:ea typeface="+mn-ea"/>
                <a:cs typeface="+mn-cs"/>
              </a:rPr>
              <a:t> II.4.)</a:t>
            </a:r>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43</a:t>
            </a:fld>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Karl-Heinz Brodbeck (2007). Entscheidung zur Kreativität. WBG: Darmstadt.</a:t>
            </a:r>
          </a:p>
          <a:p>
            <a:endParaRPr lang="de-DE" dirty="0" smtClean="0"/>
          </a:p>
          <a:p>
            <a:r>
              <a:rPr lang="de-DE" dirty="0" smtClean="0"/>
              <a:t>„Kreativität</a:t>
            </a:r>
            <a:r>
              <a:rPr lang="de-DE" baseline="0" dirty="0" smtClean="0"/>
              <a:t> ist etwas, das sich immer in einer bestimmten Situation ereignet“...</a:t>
            </a:r>
          </a:p>
          <a:p>
            <a:r>
              <a:rPr lang="de-DE" baseline="0" dirty="0" smtClean="0"/>
              <a:t>Es ist für einen freien Umgang mit der eigenen Kreativität von unerhörter Bedeutung zu begreifen,</a:t>
            </a:r>
          </a:p>
          <a:p>
            <a:r>
              <a:rPr lang="de-DE" baseline="0" dirty="0" smtClean="0"/>
              <a:t>Dass der „Ort“, an dem Kreativität sich „ereignet“, nicht einfach der Kopf ist, sondern etwas grundlegend anderes.</a:t>
            </a:r>
          </a:p>
          <a:p>
            <a:r>
              <a:rPr lang="de-DE" b="1" i="1" baseline="0" dirty="0" smtClean="0"/>
              <a:t>Kreativität ereignet sich in unserem Erlebnisraum</a:t>
            </a:r>
            <a:r>
              <a:rPr lang="de-DE" baseline="0" dirty="0" smtClean="0"/>
              <a:t>.“ </a:t>
            </a:r>
          </a:p>
          <a:p>
            <a:endParaRPr lang="de-DE" baseline="0" dirty="0" smtClean="0"/>
          </a:p>
          <a:p>
            <a:r>
              <a:rPr lang="de-DE" sz="1200" kern="1200" dirty="0" smtClean="0">
                <a:solidFill>
                  <a:schemeClr val="tx1"/>
                </a:solidFill>
                <a:latin typeface="+mn-lt"/>
                <a:ea typeface="+mn-ea"/>
                <a:cs typeface="+mn-cs"/>
              </a:rPr>
              <a:t>Die Arbeit mit Aktionsmethoden erfordert die Fähigkeit, </a:t>
            </a:r>
            <a:r>
              <a:rPr lang="de-DE" sz="1200" i="1" kern="1200" dirty="0" smtClean="0">
                <a:solidFill>
                  <a:schemeClr val="tx1"/>
                </a:solidFill>
                <a:latin typeface="+mn-lt"/>
                <a:ea typeface="+mn-ea"/>
                <a:cs typeface="+mn-cs"/>
              </a:rPr>
              <a:t>ganz in einer Situation da zu sein.</a:t>
            </a:r>
            <a:r>
              <a:rPr lang="de-DE" sz="1200" kern="1200" dirty="0" smtClean="0">
                <a:solidFill>
                  <a:schemeClr val="tx1"/>
                </a:solidFill>
                <a:latin typeface="+mn-lt"/>
                <a:ea typeface="+mn-ea"/>
                <a:cs typeface="+mn-cs"/>
              </a:rPr>
              <a:t> Was ist damit gemeint? Interaktiv präsent zu sein bedeutet, sowohl nach Innen als auch nach Außen hellwach zu sein. Zur Illustration</a:t>
            </a:r>
            <a:r>
              <a:rPr lang="de-DE" sz="1200" i="1" kern="1200" dirty="0" smtClean="0">
                <a:solidFill>
                  <a:schemeClr val="tx1"/>
                </a:solidFill>
                <a:latin typeface="+mn-lt"/>
                <a:ea typeface="+mn-ea"/>
                <a:cs typeface="+mn-cs"/>
              </a:rPr>
              <a:t> </a:t>
            </a:r>
            <a:r>
              <a:rPr lang="de-DE" sz="1200" kern="1200" dirty="0" smtClean="0">
                <a:solidFill>
                  <a:schemeClr val="tx1"/>
                </a:solidFill>
                <a:latin typeface="+mn-lt"/>
                <a:ea typeface="+mn-ea"/>
                <a:cs typeface="+mn-cs"/>
              </a:rPr>
              <a:t>eine kleine Übung</a:t>
            </a:r>
            <a:r>
              <a:rPr lang="de-DE" sz="1200" i="1" kern="1200" dirty="0" smtClean="0">
                <a:solidFill>
                  <a:schemeClr val="tx1"/>
                </a:solidFill>
                <a:latin typeface="+mn-lt"/>
                <a:ea typeface="+mn-ea"/>
                <a:cs typeface="+mn-cs"/>
              </a:rPr>
              <a:t>:</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Gehen sie mit Ihrer Wahrnehmung nach Außen und konzentrieren Sie sich für einen Moment bewusst ganz auf ein Detail ihrer Umgebung - - Lösen Sie sich nun von dem Detail ihrer Umgebung und spüren sie ganz bewusst nach Innen - -  Wiederholen Sie den ganzen Vorgang mehrmals in relativ schneller Folge (jeweils 10-15 Sekunden) - - Versuchen Sie nun mit Ihrer Aufmerksamkeit ein Detail außen zu fixieren und gleichzeitig Ihre Empfindungen, Gefühle, Gedanken, Handlungsimpulse und Wünsche wahrzunehmen.</a:t>
            </a:r>
            <a:r>
              <a:rPr lang="de-DE" sz="1200" i="1" kern="1200" dirty="0" smtClean="0">
                <a:solidFill>
                  <a:schemeClr val="tx1"/>
                </a:solidFill>
                <a:latin typeface="+mn-lt"/>
                <a:ea typeface="+mn-ea"/>
                <a:cs typeface="+mn-cs"/>
              </a:rPr>
              <a:t> </a:t>
            </a:r>
            <a:endParaRPr lang="de-DE" sz="1200" kern="1200" dirty="0" smtClean="0">
              <a:solidFill>
                <a:schemeClr val="tx1"/>
              </a:solidFill>
              <a:latin typeface="+mn-lt"/>
              <a:ea typeface="+mn-ea"/>
              <a:cs typeface="+mn-cs"/>
            </a:endParaRPr>
          </a:p>
          <a:p>
            <a:r>
              <a:rPr lang="de-DE" sz="1200" i="1" kern="1200" dirty="0" smtClean="0">
                <a:solidFill>
                  <a:schemeClr val="tx1"/>
                </a:solidFill>
                <a:latin typeface="+mn-lt"/>
                <a:ea typeface="+mn-ea"/>
                <a:cs typeface="+mn-cs"/>
              </a:rPr>
              <a:t> </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Die Idee dieser Übung (und vieler weiterer möglicher Übungen) besteht darin, den Pendelprozess zwischen Innen- und Außenwahrnehmung bewusst in Gang zu setzen oder in Gang zu halten. Das Ziel besteht in einer annähernd gleichzeitigen Aufmerksamkeit für die Vorgänge in einem selbst und in der Umgebung. Eine gleichzeitig nach Innen und Außen gerichtete Achtsamkeit kann man sich als einen dynamischen Prozess vorstellen, in dem wir in unserer Aufmerksamkeit zwischen Leibachtsamkeit und Kontextsensibilität hin und her pendeln. </a:t>
            </a:r>
          </a:p>
          <a:p>
            <a:r>
              <a:rPr lang="de-DE" sz="1200" kern="1200" dirty="0" smtClean="0">
                <a:solidFill>
                  <a:schemeClr val="tx1"/>
                </a:solidFill>
                <a:latin typeface="+mn-lt"/>
                <a:ea typeface="+mn-ea"/>
                <a:cs typeface="+mn-cs"/>
              </a:rPr>
              <a:t>Diese Formulierung verdanke ich meiner Kollegin Katharina Witte.</a:t>
            </a:r>
          </a:p>
          <a:p>
            <a:endParaRPr lang="de-DE" sz="1200" kern="1200" dirty="0" smtClean="0">
              <a:solidFill>
                <a:schemeClr val="tx1"/>
              </a:solidFill>
              <a:latin typeface="+mn-lt"/>
              <a:ea typeface="+mn-ea"/>
              <a:cs typeface="+mn-cs"/>
            </a:endParaRPr>
          </a:p>
          <a:p>
            <a:r>
              <a:rPr lang="de-DE" sz="1200" b="1" i="0" kern="1200" dirty="0" smtClean="0">
                <a:solidFill>
                  <a:schemeClr val="tx1"/>
                </a:solidFill>
                <a:latin typeface="+mn-lt"/>
                <a:ea typeface="+mn-ea"/>
                <a:cs typeface="+mn-cs"/>
              </a:rPr>
              <a:t>Präsenztraining</a:t>
            </a:r>
          </a:p>
          <a:p>
            <a:endParaRPr lang="de-DE" sz="1200" b="1" i="0" kern="1200" dirty="0" smtClean="0">
              <a:solidFill>
                <a:schemeClr val="tx1"/>
              </a:solidFill>
              <a:latin typeface="+mn-lt"/>
              <a:ea typeface="+mn-ea"/>
              <a:cs typeface="+mn-cs"/>
            </a:endParaRPr>
          </a:p>
          <a:p>
            <a:r>
              <a:rPr lang="de-DE" sz="1200" b="1" i="0" kern="1200" dirty="0" smtClean="0">
                <a:solidFill>
                  <a:schemeClr val="tx1"/>
                </a:solidFill>
                <a:latin typeface="+mn-lt"/>
                <a:ea typeface="+mn-ea"/>
                <a:cs typeface="+mn-cs"/>
              </a:rPr>
              <a:t>Präsenzpflege</a:t>
            </a:r>
          </a:p>
          <a:p>
            <a:r>
              <a:rPr lang="de-DE" sz="1200" kern="1200" dirty="0" smtClean="0">
                <a:solidFill>
                  <a:schemeClr val="tx1"/>
                </a:solidFill>
                <a:latin typeface="+mn-lt"/>
                <a:ea typeface="+mn-ea"/>
                <a:cs typeface="+mn-cs"/>
              </a:rPr>
              <a:t> </a:t>
            </a:r>
          </a:p>
          <a:p>
            <a:r>
              <a:rPr lang="de-DE" sz="1200" kern="1200" dirty="0" smtClean="0">
                <a:solidFill>
                  <a:schemeClr val="tx1"/>
                </a:solidFill>
                <a:latin typeface="+mn-lt"/>
                <a:ea typeface="+mn-ea"/>
                <a:cs typeface="+mn-cs"/>
              </a:rPr>
              <a:t>Nehmen wir an, Therapeuten würden sich systematisch entlang der oben genannten Kriterien und Voraussetzungen mit der Pflege und der Entwicklung Interaktiver Präsenz beschäftigen. Nehmen wir an, Institutionen und Teams würden alle ihre Arbeitsabläufe und Prozesse so (überprüfen) und gestalten, dass ein Optimum an interaktiver Präsenz erreicht wird.</a:t>
            </a:r>
          </a:p>
          <a:p>
            <a:r>
              <a:rPr lang="de-DE" sz="1200" kern="1200" dirty="0" smtClean="0">
                <a:solidFill>
                  <a:schemeClr val="tx1"/>
                </a:solidFill>
                <a:latin typeface="+mn-lt"/>
                <a:ea typeface="+mn-ea"/>
                <a:cs typeface="+mn-cs"/>
              </a:rPr>
              <a:t>Wir könnten erwarten, dass sich nicht nur die Leistungsfähigkeit im direkten Kontakt mit den Klienten und in der Zusammenarbeit mit </a:t>
            </a:r>
            <a:r>
              <a:rPr lang="de-DE" sz="1200" kern="1200" dirty="0" err="1" smtClean="0">
                <a:solidFill>
                  <a:schemeClr val="tx1"/>
                </a:solidFill>
                <a:latin typeface="+mn-lt"/>
                <a:ea typeface="+mn-ea"/>
                <a:cs typeface="+mn-cs"/>
              </a:rPr>
              <a:t>KollegInnen</a:t>
            </a:r>
            <a:r>
              <a:rPr lang="de-DE" sz="1200" kern="1200" dirty="0" smtClean="0">
                <a:solidFill>
                  <a:schemeClr val="tx1"/>
                </a:solidFill>
                <a:latin typeface="+mn-lt"/>
                <a:ea typeface="+mn-ea"/>
                <a:cs typeface="+mn-cs"/>
              </a:rPr>
              <a:t> erhöht, sondern auch die Arbeitszufriedenheit und Arbeitsfreude. Präsenztraining ist also gleichzeitig ein Instrument der therapeutischen Qualitätsentwicklung und ein Instrument der Gesundheitsfürsorge. </a:t>
            </a:r>
          </a:p>
          <a:p>
            <a:endParaRPr lang="de-DE" baseline="0" dirty="0" smtClean="0"/>
          </a:p>
          <a:p>
            <a:endParaRPr lang="de-DE" baseline="0" dirty="0" smtClean="0"/>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47</a:t>
            </a:fld>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Eigene Wahrnehmung:</a:t>
            </a:r>
            <a:r>
              <a:rPr lang="de-DE" baseline="0" dirty="0" smtClean="0"/>
              <a:t> Übung: Wahrnehmung erweitern und fokussieren</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48</a:t>
            </a:fld>
            <a:endParaRPr lang="de-DE"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Karl-Heinz Brodbeck (2007). Entscheidung zur Kreativität. WBG: Darmstadt.</a:t>
            </a:r>
          </a:p>
          <a:p>
            <a:endParaRPr lang="de-DE" dirty="0" smtClean="0"/>
          </a:p>
          <a:p>
            <a:r>
              <a:rPr lang="de-DE" dirty="0" smtClean="0"/>
              <a:t>„Kreativität</a:t>
            </a:r>
            <a:r>
              <a:rPr lang="de-DE" baseline="0" dirty="0" smtClean="0"/>
              <a:t> ist etwas, das sich immer in einer bestimmten Situation ereignet“...</a:t>
            </a:r>
          </a:p>
          <a:p>
            <a:r>
              <a:rPr lang="de-DE" b="1" i="1" baseline="0" dirty="0" smtClean="0"/>
              <a:t>Kreativität ereignet sich in unserem Erlebnisraum</a:t>
            </a:r>
            <a:r>
              <a:rPr lang="de-DE" baseline="0" dirty="0" smtClean="0"/>
              <a:t>.“ </a:t>
            </a:r>
          </a:p>
          <a:p>
            <a:endParaRPr lang="de-DE" baseline="0" dirty="0" smtClean="0"/>
          </a:p>
          <a:p>
            <a:r>
              <a:rPr lang="de-DE" baseline="0" dirty="0" smtClean="0"/>
              <a:t>Brodbeck spricht von Achtsamkeit und unterscheidet:</a:t>
            </a:r>
          </a:p>
          <a:p>
            <a:r>
              <a:rPr lang="de-DE" baseline="0" dirty="0" smtClean="0"/>
              <a:t>Fünf (situative) Modalitäten (oder Aspekte) der kreativen Situation</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49</a:t>
            </a:fld>
            <a:endParaRPr lang="de-DE"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endParaRPr lang="de-DE"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endParaRPr lang="de-DE" sz="1200" b="1" i="1"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50</a:t>
            </a:fld>
            <a:endParaRPr lang="de-DE"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Ein Freund hat mich in den letzten Tagen darauf aufmerksam gemacht:</a:t>
            </a:r>
            <a:br>
              <a:rPr lang="de-DE" dirty="0" smtClean="0"/>
            </a:br>
            <a:r>
              <a:rPr lang="de-DE" dirty="0" smtClean="0"/>
              <a:t>Das ist ja alles schön und gut, aber mich interessiert, wie ich unter den gegenwärtigen B</a:t>
            </a:r>
            <a:r>
              <a:rPr lang="de-DE" baseline="0" dirty="0" smtClean="0"/>
              <a:t>edingungen kreativ bleiben könnte!</a:t>
            </a:r>
          </a:p>
          <a:p>
            <a:endParaRPr lang="de-DE" baseline="0" dirty="0" smtClean="0"/>
          </a:p>
          <a:p>
            <a:r>
              <a:rPr lang="de-DE" baseline="0" dirty="0" smtClean="0"/>
              <a:t>Und er hat ja recht: wenn sie darauf Heute Abend konkrete Antworten erwartet haben, dann sind Sie jetzt zu Recht vielleicht enttäuscht.</a:t>
            </a:r>
          </a:p>
          <a:p>
            <a:endParaRPr lang="de-DE" baseline="0" dirty="0" smtClean="0"/>
          </a:p>
          <a:p>
            <a:r>
              <a:rPr lang="de-DE" baseline="0" dirty="0" smtClean="0"/>
              <a:t>Bisher habe ich in diesem Vortrag die Rahmenbedingungen für Kreativität gar nicht  berücksichtigt.</a:t>
            </a:r>
          </a:p>
          <a:p>
            <a:endParaRPr lang="de-DE" baseline="0" dirty="0" smtClean="0"/>
          </a:p>
          <a:p>
            <a:r>
              <a:rPr lang="de-DE" baseline="0" dirty="0" smtClean="0"/>
              <a:t>Natürlich braucht Kreativität vernünftige Rahmenbedingungen:</a:t>
            </a:r>
          </a:p>
          <a:p>
            <a:r>
              <a:rPr lang="de-DE" baseline="0" dirty="0" smtClean="0"/>
              <a:t/>
            </a:r>
            <a:br>
              <a:rPr lang="de-DE" baseline="0" dirty="0" smtClean="0"/>
            </a:br>
            <a:r>
              <a:rPr lang="de-DE" baseline="0" dirty="0" smtClean="0"/>
              <a:t>- Zeit zum Nachdenken, Nacharbeiten, Vorbereiten, Vordenken</a:t>
            </a:r>
          </a:p>
          <a:p>
            <a:pPr>
              <a:buFontTx/>
              <a:buChar char="-"/>
            </a:pPr>
            <a:r>
              <a:rPr lang="de-DE" baseline="0" dirty="0" smtClean="0"/>
              <a:t> Zeit zum Austausch mit anderen </a:t>
            </a:r>
            <a:r>
              <a:rPr lang="de-DE" baseline="0" dirty="0" err="1" smtClean="0"/>
              <a:t>KollegInnen</a:t>
            </a:r>
            <a:endParaRPr lang="de-DE" baseline="0" dirty="0" smtClean="0"/>
          </a:p>
          <a:p>
            <a:pPr>
              <a:buFontTx/>
              <a:buChar char="-"/>
            </a:pPr>
            <a:r>
              <a:rPr lang="de-DE" baseline="0" dirty="0" smtClean="0"/>
              <a:t>- Entwicklungs- und Reifezeit</a:t>
            </a:r>
          </a:p>
          <a:p>
            <a:pPr>
              <a:buFontTx/>
              <a:buChar char="-"/>
            </a:pPr>
            <a:r>
              <a:rPr lang="de-DE" baseline="0" dirty="0" smtClean="0"/>
              <a:t>- Sicherheit</a:t>
            </a:r>
          </a:p>
          <a:p>
            <a:pPr>
              <a:buFontTx/>
              <a:buChar char="-"/>
            </a:pPr>
            <a:r>
              <a:rPr lang="de-DE" baseline="0" dirty="0" smtClean="0"/>
              <a:t> ein experimentierfreundliches Klima</a:t>
            </a:r>
          </a:p>
          <a:p>
            <a:pPr>
              <a:buFontTx/>
              <a:buChar char="-"/>
            </a:pPr>
            <a:endParaRPr lang="de-DE" baseline="0" dirty="0" smtClean="0"/>
          </a:p>
          <a:p>
            <a:pPr>
              <a:buFontTx/>
              <a:buNone/>
            </a:pPr>
            <a:r>
              <a:rPr lang="de-DE" baseline="0" dirty="0" smtClean="0"/>
              <a:t>Und hier sieht es nun gar nicht gut aus: </a:t>
            </a:r>
            <a:br>
              <a:rPr lang="de-DE" baseline="0" dirty="0" smtClean="0"/>
            </a:br>
            <a:r>
              <a:rPr lang="de-DE" baseline="0" dirty="0" smtClean="0"/>
              <a:t>Als </a:t>
            </a:r>
            <a:r>
              <a:rPr lang="de-DE" baseline="0" dirty="0" err="1" smtClean="0"/>
              <a:t>Supervisor</a:t>
            </a:r>
            <a:r>
              <a:rPr lang="de-DE" baseline="0" dirty="0" smtClean="0"/>
              <a:t> sehe ich in vielen Feldern psychosozialer Arbeit viele verschiedene Organisationen,</a:t>
            </a:r>
          </a:p>
          <a:p>
            <a:pPr>
              <a:buFontTx/>
              <a:buNone/>
            </a:pPr>
            <a:r>
              <a:rPr lang="de-DE" baseline="0" dirty="0" smtClean="0"/>
              <a:t>egal wo ich hinkomme: Praxen, Beratungsstellen, Kliniken, Träger der Jugendhilfe,</a:t>
            </a:r>
          </a:p>
          <a:p>
            <a:pPr>
              <a:buFontTx/>
              <a:buNone/>
            </a:pPr>
            <a:r>
              <a:rPr lang="de-DE" baseline="0" dirty="0" smtClean="0"/>
              <a:t>Ich bin erschrocken darüber, wie sehr sich die Rahmenbedingungen für Kreativität in den letzten 30 Jahren verschlechtert haben.</a:t>
            </a:r>
          </a:p>
          <a:p>
            <a:pPr>
              <a:buFontTx/>
              <a:buNone/>
            </a:pPr>
            <a:endParaRPr lang="de-DE" baseline="0" dirty="0" smtClean="0"/>
          </a:p>
          <a:p>
            <a:pPr>
              <a:buFontTx/>
              <a:buNone/>
            </a:pPr>
            <a:r>
              <a:rPr lang="de-DE" baseline="0" dirty="0" smtClean="0"/>
              <a:t>Diese massiven Einschränkungen von </a:t>
            </a:r>
            <a:r>
              <a:rPr lang="de-DE" baseline="0" dirty="0" err="1" smtClean="0"/>
              <a:t>ZeiTRäumen</a:t>
            </a:r>
            <a:r>
              <a:rPr lang="de-DE" baseline="0" dirty="0" smtClean="0"/>
              <a:t> für Kreativität (wodurch auch immer) finden sich in fast allen gesellschaftlichen Bereichen,</a:t>
            </a:r>
          </a:p>
          <a:p>
            <a:pPr>
              <a:buFontTx/>
              <a:buNone/>
            </a:pPr>
            <a:r>
              <a:rPr lang="de-DE" baseline="0" dirty="0" smtClean="0"/>
              <a:t>Es scheint ein Megatrend zu sein. </a:t>
            </a:r>
          </a:p>
          <a:p>
            <a:pPr>
              <a:buFontTx/>
              <a:buNone/>
            </a:pPr>
            <a:r>
              <a:rPr lang="de-DE" baseline="0" dirty="0" smtClean="0"/>
              <a:t>Ich gestehe ich habe darauf keine einfachen und allgemeinen Antworten.</a:t>
            </a:r>
          </a:p>
          <a:p>
            <a:pPr>
              <a:buFontTx/>
              <a:buNone/>
            </a:pPr>
            <a:r>
              <a:rPr lang="de-DE" baseline="0" dirty="0" smtClean="0"/>
              <a:t>Und vielleicht gibt es die auch gar nicht.</a:t>
            </a:r>
          </a:p>
          <a:p>
            <a:pPr>
              <a:buFontTx/>
              <a:buNone/>
            </a:pPr>
            <a:r>
              <a:rPr lang="de-DE" baseline="0" dirty="0" smtClean="0"/>
              <a:t>Das einzige, was wir tun könnten, wäre, sich die jeweiligen Bedingungen sehr genau anzuschauen und – im Rahmen des Machbaren -nach Möglichkeiten zu forschen.</a:t>
            </a:r>
          </a:p>
          <a:p>
            <a:pPr>
              <a:buFontTx/>
              <a:buNone/>
            </a:pPr>
            <a:r>
              <a:rPr lang="de-DE" baseline="0" dirty="0" smtClean="0"/>
              <a:t>Was das angeht machen mich meine Erfahrungen in der Praxis sehr optimistisch: es gibt sie, die Räume, wie klein sie auch sein mögen und das kreative Potenzial,</a:t>
            </a:r>
          </a:p>
          <a:p>
            <a:pPr>
              <a:buFontTx/>
              <a:buNone/>
            </a:pPr>
            <a:r>
              <a:rPr lang="de-DE" baseline="0" dirty="0" smtClean="0"/>
              <a:t>das in jedem von uns schlummert, ist nicht klein zu kriegen.</a:t>
            </a:r>
          </a:p>
          <a:p>
            <a:pPr>
              <a:buFontTx/>
              <a:buNone/>
            </a:pPr>
            <a:endParaRPr lang="de-DE" baseline="0" dirty="0" smtClean="0"/>
          </a:p>
          <a:p>
            <a:pPr>
              <a:buFontTx/>
              <a:buNone/>
            </a:pPr>
            <a:r>
              <a:rPr lang="de-DE" baseline="0" dirty="0" smtClean="0"/>
              <a:t>Und das große Ganze? Selbst wenn ich darauf eine Antwort hätte, würde ich Ihnen die gerne heute schuldig bleiben.</a:t>
            </a:r>
          </a:p>
          <a:p>
            <a:pPr>
              <a:buFontTx/>
              <a:buNone/>
            </a:pPr>
            <a:endParaRPr lang="de-DE" baseline="0" dirty="0" smtClean="0"/>
          </a:p>
          <a:p>
            <a:pPr>
              <a:buFontTx/>
              <a:buNone/>
            </a:pPr>
            <a:endParaRPr lang="de-DE" baseline="0" dirty="0" smtClean="0"/>
          </a:p>
          <a:p>
            <a:pPr>
              <a:buFontTx/>
              <a:buNone/>
            </a:pPr>
            <a:endParaRPr lang="de-DE" baseline="0" dirty="0" smtClean="0"/>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51</a:t>
            </a:fld>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endParaRPr lang="de-DE" sz="1200" b="1" kern="1200" dirty="0" smtClean="0">
              <a:solidFill>
                <a:schemeClr val="tx1"/>
              </a:solidFill>
              <a:latin typeface="+mn-lt"/>
              <a:ea typeface="+mn-ea"/>
              <a:cs typeface="+mn-cs"/>
            </a:endParaRPr>
          </a:p>
          <a:p>
            <a:r>
              <a:rPr lang="de-DE" sz="1200" b="1" i="1" kern="1200" dirty="0" smtClean="0">
                <a:solidFill>
                  <a:schemeClr val="tx1"/>
                </a:solidFill>
                <a:latin typeface="+mn-lt"/>
                <a:ea typeface="+mn-ea"/>
                <a:cs typeface="+mn-cs"/>
              </a:rPr>
              <a:t>Hans Vaihinger</a:t>
            </a:r>
            <a:r>
              <a:rPr lang="de-DE" sz="1200" b="1" i="1" kern="1200" baseline="0" dirty="0" smtClean="0">
                <a:solidFill>
                  <a:schemeClr val="tx1"/>
                </a:solidFill>
                <a:latin typeface="+mn-lt"/>
                <a:ea typeface="+mn-ea"/>
                <a:cs typeface="+mn-cs"/>
              </a:rPr>
              <a:t> (1852-1933)</a:t>
            </a:r>
            <a:endParaRPr lang="de-DE" sz="1200" b="1" i="1" kern="1200" dirty="0" smtClean="0">
              <a:solidFill>
                <a:schemeClr val="tx1"/>
              </a:solidFill>
              <a:latin typeface="+mn-lt"/>
              <a:ea typeface="+mn-ea"/>
              <a:cs typeface="+mn-cs"/>
            </a:endParaRPr>
          </a:p>
          <a:p>
            <a:endParaRPr lang="de-DE" sz="1200" b="1"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b="1" i="1" kern="1200" dirty="0" smtClean="0">
                <a:solidFill>
                  <a:schemeClr val="tx1"/>
                </a:solidFill>
                <a:latin typeface="+mn-lt"/>
                <a:ea typeface="+mn-ea"/>
                <a:cs typeface="+mn-cs"/>
              </a:rPr>
              <a:t>Hilfreiche Fiktionen</a:t>
            </a:r>
            <a:br>
              <a:rPr lang="de-DE" sz="1200" b="1" i="1"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Der deutsche Philosoph Hans Vaihinger (1852-1933) kommt, wie die amerikanischen Pragmatiker, zu dem Schluss, dass Denken vor allem ein gutes Mittel ist, um sich im Leben zurecht zu finden. Welche Form des Denkens erweist sich nun als besonders hilfreich? In seinem Hauptwerk, „Die Philosophie des </a:t>
            </a:r>
            <a:r>
              <a:rPr lang="de-DE" sz="1200" kern="1200" dirty="0" err="1" smtClean="0">
                <a:solidFill>
                  <a:schemeClr val="tx1"/>
                </a:solidFill>
                <a:latin typeface="+mn-lt"/>
                <a:ea typeface="+mn-ea"/>
                <a:cs typeface="+mn-cs"/>
              </a:rPr>
              <a:t>Als-Ob</a:t>
            </a:r>
            <a:r>
              <a:rPr lang="de-DE" sz="1200" kern="1200" dirty="0" smtClean="0">
                <a:solidFill>
                  <a:schemeClr val="tx1"/>
                </a:solidFill>
                <a:latin typeface="+mn-lt"/>
                <a:ea typeface="+mn-ea"/>
                <a:cs typeface="+mn-cs"/>
              </a:rPr>
              <a:t>“ arbeitet Vaihinger die Bedeutung der Fiktion heraus. Als Fiktionen bezeichnet man in der Wissenschaft Annahmen, die zwar unwahrscheinlich sind, aber dennoch als hilfreiche Konstruktionen gute Dienste leisten. Nach Vaihinger erweist sich </a:t>
            </a:r>
            <a:r>
              <a:rPr lang="de-DE" sz="1200" i="1" kern="1200" dirty="0" smtClean="0">
                <a:solidFill>
                  <a:schemeClr val="tx1"/>
                </a:solidFill>
                <a:latin typeface="+mn-lt"/>
                <a:ea typeface="+mn-ea"/>
                <a:cs typeface="+mn-cs"/>
              </a:rPr>
              <a:t>die Welt des ‚Als Ob’</a:t>
            </a:r>
            <a:r>
              <a:rPr lang="de-DE" sz="1200" kern="1200" dirty="0" smtClean="0">
                <a:solidFill>
                  <a:schemeClr val="tx1"/>
                </a:solidFill>
                <a:latin typeface="+mn-lt"/>
                <a:ea typeface="+mn-ea"/>
                <a:cs typeface="+mn-cs"/>
              </a:rPr>
              <a:t> für die Entwicklung von Ethik, Religion, Ästhetik und Wissenschaft als ebenso wertvoll wie die empirische Wissenschaft. Das wird schnell deutlich, wenn man Entwicklungen aus einer historischen Perspektive betrachtet. Die Annahme von Otto Lilienthal und den </a:t>
            </a:r>
            <a:r>
              <a:rPr lang="de-DE" sz="1200" kern="1200" dirty="0" err="1" smtClean="0">
                <a:solidFill>
                  <a:schemeClr val="tx1"/>
                </a:solidFill>
                <a:latin typeface="+mn-lt"/>
                <a:ea typeface="+mn-ea"/>
                <a:cs typeface="+mn-cs"/>
              </a:rPr>
              <a:t>Gebrüdern</a:t>
            </a:r>
            <a:r>
              <a:rPr lang="de-DE" sz="1200" kern="1200" dirty="0" smtClean="0">
                <a:solidFill>
                  <a:schemeClr val="tx1"/>
                </a:solidFill>
                <a:latin typeface="+mn-lt"/>
                <a:ea typeface="+mn-ea"/>
                <a:cs typeface="+mn-cs"/>
              </a:rPr>
              <a:t> Wright, der Mensch könne wie ein Vogel fliegen, wurde noch vor 150 Jahren als unwahrscheinlich und abwegig abgetan. Das Phantastische an der Fähigkeit zur Fiktion ist eben, dass sich damit eine Tür öffnet, die Zukunft anders zu gestalten als die erfahrbare Wirklichkeit. Das Motto liefert der berühmte Song „</a:t>
            </a:r>
            <a:r>
              <a:rPr lang="de-DE" sz="1200" kern="1200" dirty="0" err="1" smtClean="0">
                <a:solidFill>
                  <a:schemeClr val="tx1"/>
                </a:solidFill>
                <a:latin typeface="+mn-lt"/>
                <a:ea typeface="+mn-ea"/>
                <a:cs typeface="+mn-cs"/>
              </a:rPr>
              <a:t>Imagine</a:t>
            </a:r>
            <a:r>
              <a:rPr lang="de-DE" sz="1200" kern="1200" dirty="0" smtClean="0">
                <a:solidFill>
                  <a:schemeClr val="tx1"/>
                </a:solidFill>
                <a:latin typeface="+mn-lt"/>
                <a:ea typeface="+mn-ea"/>
                <a:cs typeface="+mn-cs"/>
              </a:rPr>
              <a:t>“ von John Lennon: </a:t>
            </a:r>
            <a:r>
              <a:rPr lang="de-DE" sz="1200" i="1" kern="1200" dirty="0" smtClean="0">
                <a:solidFill>
                  <a:schemeClr val="tx1"/>
                </a:solidFill>
                <a:latin typeface="+mn-lt"/>
                <a:ea typeface="+mn-ea"/>
                <a:cs typeface="+mn-cs"/>
              </a:rPr>
              <a:t>Stell dir vor</a:t>
            </a:r>
            <a:r>
              <a:rPr lang="de-DE" sz="1200" kern="120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Ich möchte gerne den Vortrag beenden mit einer Fiktion, die der erfahrbaren Wirklichkeit und der Logik völlig zu widersprechen scheint. </a:t>
            </a:r>
            <a:endParaRPr lang="de-DE"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Info: </a:t>
            </a:r>
            <a:r>
              <a:rPr lang="de-DE" sz="1200" b="1" kern="1200" dirty="0" smtClean="0">
                <a:solidFill>
                  <a:schemeClr val="tx1"/>
                </a:solidFill>
                <a:latin typeface="+mn-lt"/>
                <a:ea typeface="+mn-ea"/>
                <a:cs typeface="+mn-cs"/>
              </a:rPr>
              <a:t>Otto Lilienthal </a:t>
            </a:r>
            <a:r>
              <a:rPr lang="de-DE" sz="1200" b="1" kern="1200" dirty="0" smtClean="0">
                <a:solidFill>
                  <a:schemeClr val="tx1"/>
                </a:solidFill>
                <a:latin typeface="+mn-lt"/>
                <a:ea typeface="+mn-ea"/>
                <a:cs typeface="+mn-cs"/>
                <a:hlinkClick r:id="rId3"/>
              </a:rPr>
              <a:t>23. Mai </a:t>
            </a:r>
            <a:r>
              <a:rPr lang="de-DE" sz="1200" b="1" kern="1200" dirty="0" smtClean="0">
                <a:solidFill>
                  <a:schemeClr val="tx1"/>
                </a:solidFill>
                <a:latin typeface="+mn-lt"/>
                <a:ea typeface="+mn-ea"/>
                <a:cs typeface="+mn-cs"/>
                <a:hlinkClick r:id="rId4"/>
              </a:rPr>
              <a:t>1848 in </a:t>
            </a:r>
            <a:r>
              <a:rPr lang="de-DE" sz="1200" b="1" kern="1200" dirty="0" smtClean="0">
                <a:solidFill>
                  <a:schemeClr val="tx1"/>
                </a:solidFill>
                <a:latin typeface="+mn-lt"/>
                <a:ea typeface="+mn-ea"/>
                <a:cs typeface="+mn-cs"/>
                <a:hlinkClick r:id="rId5"/>
              </a:rPr>
              <a:t>Anklam; † </a:t>
            </a:r>
            <a:r>
              <a:rPr lang="de-DE" sz="1200" b="1" kern="1200" dirty="0" smtClean="0">
                <a:solidFill>
                  <a:schemeClr val="tx1"/>
                </a:solidFill>
                <a:latin typeface="+mn-lt"/>
                <a:ea typeface="+mn-ea"/>
                <a:cs typeface="+mn-cs"/>
                <a:hlinkClick r:id="rId6"/>
              </a:rPr>
              <a:t>10. August </a:t>
            </a:r>
            <a:r>
              <a:rPr lang="de-DE" sz="1200" b="1" kern="1200" dirty="0" smtClean="0">
                <a:solidFill>
                  <a:schemeClr val="tx1"/>
                </a:solidFill>
                <a:latin typeface="+mn-lt"/>
                <a:ea typeface="+mn-ea"/>
                <a:cs typeface="+mn-cs"/>
                <a:hlinkClick r:id="rId7"/>
              </a:rPr>
              <a:t>1896 in </a:t>
            </a:r>
            <a:r>
              <a:rPr lang="de-DE" sz="1200" b="1" kern="1200" dirty="0" smtClean="0">
                <a:solidFill>
                  <a:schemeClr val="tx1"/>
                </a:solidFill>
                <a:latin typeface="+mn-lt"/>
                <a:ea typeface="+mn-ea"/>
                <a:cs typeface="+mn-cs"/>
                <a:hlinkClick r:id="rId8"/>
              </a:rPr>
              <a:t>Berlin nach einem Absturz mit einem seiner Flugapparate) war ein deutscher </a:t>
            </a:r>
            <a:r>
              <a:rPr lang="de-DE" sz="1200" b="1" kern="1200" dirty="0" smtClean="0">
                <a:solidFill>
                  <a:schemeClr val="tx1"/>
                </a:solidFill>
                <a:latin typeface="+mn-lt"/>
                <a:ea typeface="+mn-ea"/>
                <a:cs typeface="+mn-cs"/>
                <a:hlinkClick r:id="rId9"/>
              </a:rPr>
              <a:t>Luftfahrtpionier. Nach heutigem Wissen war er der erste Mensch, der erfolgreich und wiederholbar </a:t>
            </a:r>
            <a:r>
              <a:rPr lang="de-DE" sz="1200" b="1" kern="1200" dirty="0" smtClean="0">
                <a:solidFill>
                  <a:schemeClr val="tx1"/>
                </a:solidFill>
                <a:latin typeface="+mn-lt"/>
                <a:ea typeface="+mn-ea"/>
                <a:cs typeface="+mn-cs"/>
                <a:hlinkClick r:id="rId10"/>
              </a:rPr>
              <a:t>Gleitflüge mit einem Flugzeug (</a:t>
            </a:r>
            <a:r>
              <a:rPr lang="de-DE" sz="1200" b="1" kern="1200" dirty="0" smtClean="0">
                <a:solidFill>
                  <a:schemeClr val="tx1"/>
                </a:solidFill>
                <a:latin typeface="+mn-lt"/>
                <a:ea typeface="+mn-ea"/>
                <a:cs typeface="+mn-cs"/>
                <a:hlinkClick r:id="rId11"/>
              </a:rPr>
              <a:t>Hängegleiter) absolvierte und dem Flugprinzip </a:t>
            </a:r>
            <a:r>
              <a:rPr lang="de-DE" sz="1200" b="1" i="1" kern="1200" dirty="0" smtClean="0">
                <a:solidFill>
                  <a:schemeClr val="tx1"/>
                </a:solidFill>
                <a:latin typeface="+mn-lt"/>
                <a:ea typeface="+mn-ea"/>
                <a:cs typeface="+mn-cs"/>
                <a:hlinkClick r:id="rId11"/>
              </a:rPr>
              <a:t>schwerer als Luft damit zum Durchbruch verhalf. </a:t>
            </a:r>
            <a:r>
              <a:rPr lang="de-DE" sz="1200" b="1" i="1" kern="1200" dirty="0" smtClean="0">
                <a:solidFill>
                  <a:schemeClr val="tx1"/>
                </a:solidFill>
                <a:latin typeface="+mn-lt"/>
                <a:ea typeface="+mn-ea"/>
                <a:cs typeface="+mn-cs"/>
                <a:hlinkClick r:id="rId12"/>
              </a:rPr>
              <a:t>Sein Flugprinzip war das des heutigen Hängegleiters und wurde von den </a:t>
            </a:r>
            <a:r>
              <a:rPr lang="de-DE" sz="1200" b="1" i="1" kern="1200" dirty="0" smtClean="0">
                <a:solidFill>
                  <a:schemeClr val="tx1"/>
                </a:solidFill>
                <a:latin typeface="+mn-lt"/>
                <a:ea typeface="+mn-ea"/>
                <a:cs typeface="+mn-cs"/>
                <a:hlinkClick r:id="rId13"/>
              </a:rPr>
              <a:t>Gebrüdern Wright zum Prinzip des </a:t>
            </a:r>
            <a:r>
              <a:rPr lang="de-DE" sz="1200" b="1" i="1" kern="1200" dirty="0" smtClean="0">
                <a:solidFill>
                  <a:schemeClr val="tx1"/>
                </a:solidFill>
                <a:latin typeface="+mn-lt"/>
                <a:ea typeface="+mn-ea"/>
                <a:cs typeface="+mn-cs"/>
                <a:hlinkClick r:id="rId14"/>
              </a:rPr>
              <a:t>Flugzeugs weiterentwickelt.</a:t>
            </a: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endParaRPr lang="de-DE" sz="1200" b="1" i="1"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52</a:t>
            </a:fld>
            <a:endParaRPr lang="de-D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Janosch und </a:t>
            </a:r>
            <a:r>
              <a:rPr lang="de-DE" sz="1200" kern="1200" dirty="0" err="1" smtClean="0">
                <a:solidFill>
                  <a:schemeClr val="tx1"/>
                </a:solidFill>
                <a:latin typeface="+mn-lt"/>
                <a:ea typeface="+mn-ea"/>
                <a:cs typeface="+mn-cs"/>
              </a:rPr>
              <a:t>Gericault</a:t>
            </a: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Ich stelle mir vor, dass es irgendwann eine gut fundierte und verbindende Metatheorie der therapeutischen Situation </a:t>
            </a:r>
            <a:r>
              <a:rPr lang="de-DE" sz="1200" kern="1200" baseline="0" dirty="0" smtClean="0">
                <a:solidFill>
                  <a:schemeClr val="tx1"/>
                </a:solidFill>
                <a:latin typeface="+mn-lt"/>
                <a:ea typeface="+mn-ea"/>
                <a:cs typeface="+mn-cs"/>
              </a:rPr>
              <a:t>gibt.</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mn-lt"/>
                <a:ea typeface="+mn-ea"/>
                <a:cs typeface="+mn-cs"/>
              </a:rPr>
              <a:t>Ich stelle mir eine schulenübergreifende Theorie und Praxis vor, mit den Merkmalen: </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mn-lt"/>
                <a:ea typeface="+mn-ea"/>
                <a:cs typeface="+mn-cs"/>
              </a:rPr>
              <a:t>spezifisch und passend</a:t>
            </a:r>
            <a:br>
              <a:rPr lang="de-DE" sz="1200" kern="1200" baseline="0" dirty="0" smtClean="0">
                <a:solidFill>
                  <a:schemeClr val="tx1"/>
                </a:solidFill>
                <a:latin typeface="+mn-lt"/>
                <a:ea typeface="+mn-ea"/>
                <a:cs typeface="+mn-cs"/>
              </a:rPr>
            </a:br>
            <a:r>
              <a:rPr lang="de-DE" sz="1200" kern="1200" baseline="0" dirty="0" smtClean="0">
                <a:solidFill>
                  <a:schemeClr val="tx1"/>
                </a:solidFill>
                <a:latin typeface="+mn-lt"/>
                <a:ea typeface="+mn-ea"/>
                <a:cs typeface="+mn-cs"/>
              </a:rPr>
              <a:t/>
            </a:r>
            <a:br>
              <a:rPr lang="de-DE" sz="1200" kern="1200" baseline="0" dirty="0" smtClean="0">
                <a:solidFill>
                  <a:schemeClr val="tx1"/>
                </a:solidFill>
                <a:latin typeface="+mn-lt"/>
                <a:ea typeface="+mn-ea"/>
                <a:cs typeface="+mn-cs"/>
              </a:rPr>
            </a:br>
            <a:r>
              <a:rPr lang="de-DE" sz="1200" kern="1200" baseline="0" dirty="0" smtClean="0">
                <a:solidFill>
                  <a:schemeClr val="tx1"/>
                </a:solidFill>
                <a:latin typeface="+mn-lt"/>
                <a:ea typeface="+mn-ea"/>
                <a:cs typeface="+mn-cs"/>
              </a:rPr>
              <a:t>multimodal und mehrdimensional</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mn-lt"/>
                <a:ea typeface="+mn-ea"/>
                <a:cs typeface="+mn-cs"/>
              </a:rPr>
              <a:t/>
            </a:r>
            <a:br>
              <a:rPr lang="de-DE" sz="1200" kern="1200" baseline="0" dirty="0" smtClean="0">
                <a:solidFill>
                  <a:schemeClr val="tx1"/>
                </a:solidFill>
                <a:latin typeface="+mn-lt"/>
                <a:ea typeface="+mn-ea"/>
                <a:cs typeface="+mn-cs"/>
              </a:rPr>
            </a:br>
            <a:r>
              <a:rPr lang="de-DE" sz="1200" kern="1200" baseline="0" dirty="0" smtClean="0">
                <a:solidFill>
                  <a:schemeClr val="tx1"/>
                </a:solidFill>
                <a:latin typeface="+mn-lt"/>
                <a:ea typeface="+mn-ea"/>
                <a:cs typeface="+mn-cs"/>
              </a:rPr>
              <a:t>störungsbezogen und entwicklungsorientiert.</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mn-lt"/>
                <a:ea typeface="+mn-ea"/>
                <a:cs typeface="+mn-cs"/>
              </a:rPr>
              <a:t>Ich stelle mir vor, dass im Rahmen von Mehrdimensionalität und Entwicklungsorientierung sich unsinnige und unfruchtbare Entgegensetzungen,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mn-lt"/>
                <a:ea typeface="+mn-ea"/>
                <a:cs typeface="+mn-cs"/>
              </a:rPr>
              <a:t>die heute noch die Debatten zwischen den Richtungen und Schulen bestimmen, in Schall und Rauch auflösen.</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Die Praxis konfrontiert uns in den verschiedenen Feldern mit den unterschiedlichsten Menschen, Situationen, Aufgaben und Fragestellungen.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Ich stelle mir vor, dass Therapeuten und Therapeutinnen in Ausbildungen darauf vorbereitet werden, Verfahren, Methoden, </a:t>
            </a:r>
            <a:r>
              <a:rPr lang="de-DE" sz="1200" kern="1200" dirty="0" err="1" smtClean="0">
                <a:solidFill>
                  <a:schemeClr val="tx1"/>
                </a:solidFill>
                <a:latin typeface="+mn-lt"/>
                <a:ea typeface="+mn-ea"/>
                <a:cs typeface="+mn-cs"/>
              </a:rPr>
              <a:t>Settings</a:t>
            </a:r>
            <a:r>
              <a:rPr lang="de-DE" sz="1200" kern="1200" dirty="0" smtClean="0">
                <a:solidFill>
                  <a:schemeClr val="tx1"/>
                </a:solidFill>
                <a:latin typeface="+mn-lt"/>
                <a:ea typeface="+mn-ea"/>
                <a:cs typeface="+mn-cs"/>
              </a:rPr>
              <a:t> und Techniken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im Rahmen ihrer Möglichkeiten flexibel an die jeweiligen Anforderungen anzupassen. Denn </a:t>
            </a:r>
            <a:r>
              <a:rPr lang="de-DE" sz="1200" i="1" kern="1200" dirty="0" smtClean="0">
                <a:solidFill>
                  <a:schemeClr val="tx1"/>
                </a:solidFill>
                <a:latin typeface="+mn-lt"/>
                <a:ea typeface="+mn-ea"/>
                <a:cs typeface="+mn-cs"/>
              </a:rPr>
              <a:t>im Feld</a:t>
            </a:r>
            <a:r>
              <a:rPr lang="de-DE" sz="1200" kern="1200" dirty="0" smtClean="0">
                <a:solidFill>
                  <a:schemeClr val="tx1"/>
                </a:solidFill>
                <a:latin typeface="+mn-lt"/>
                <a:ea typeface="+mn-ea"/>
                <a:cs typeface="+mn-cs"/>
              </a:rPr>
              <a:t> erscheint es allemal sinnvoll,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das zu tun, was die meisten Praktiker ohnehin tun: </a:t>
            </a:r>
            <a:r>
              <a:rPr lang="de-DE" sz="1200" kern="1200" dirty="0" err="1" smtClean="0">
                <a:solidFill>
                  <a:schemeClr val="tx1"/>
                </a:solidFill>
                <a:latin typeface="+mn-lt"/>
                <a:ea typeface="+mn-ea"/>
                <a:cs typeface="+mn-cs"/>
              </a:rPr>
              <a:t>Settings</a:t>
            </a:r>
            <a:r>
              <a:rPr lang="de-DE" sz="1200" kern="1200" dirty="0" smtClean="0">
                <a:solidFill>
                  <a:schemeClr val="tx1"/>
                </a:solidFill>
                <a:latin typeface="+mn-lt"/>
                <a:ea typeface="+mn-ea"/>
                <a:cs typeface="+mn-cs"/>
              </a:rPr>
              <a:t> variieren, Methoden flexibel kombinieren und probieren,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was passt und wirkt (Schindler u. von </a:t>
            </a:r>
            <a:r>
              <a:rPr lang="de-DE" sz="1200" kern="1200" dirty="0" err="1" smtClean="0">
                <a:solidFill>
                  <a:schemeClr val="tx1"/>
                </a:solidFill>
                <a:latin typeface="+mn-lt"/>
                <a:ea typeface="+mn-ea"/>
                <a:cs typeface="+mn-cs"/>
              </a:rPr>
              <a:t>Schlippe</a:t>
            </a:r>
            <a:r>
              <a:rPr lang="de-DE" sz="1200" kern="1200" dirty="0" smtClean="0">
                <a:solidFill>
                  <a:schemeClr val="tx1"/>
                </a:solidFill>
                <a:latin typeface="+mn-lt"/>
                <a:ea typeface="+mn-ea"/>
                <a:cs typeface="+mn-cs"/>
              </a:rPr>
              <a:t>, 2006).</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Was passt zu den Therapeuten und Klienten, Problemen und Leiden, Aufträgen, Konstellationen, Situationen und Kontexten?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Ausgefeilte Konzepte</a:t>
            </a:r>
            <a:r>
              <a:rPr lang="de-DE" sz="1200" kern="1200" baseline="0" dirty="0" smtClean="0">
                <a:solidFill>
                  <a:schemeClr val="tx1"/>
                </a:solidFill>
                <a:latin typeface="+mn-lt"/>
                <a:ea typeface="+mn-ea"/>
                <a:cs typeface="+mn-cs"/>
              </a:rPr>
              <a:t> </a:t>
            </a:r>
            <a:r>
              <a:rPr lang="de-DE" sz="1200" kern="1200" dirty="0" smtClean="0">
                <a:solidFill>
                  <a:schemeClr val="tx1"/>
                </a:solidFill>
                <a:latin typeface="+mn-lt"/>
                <a:ea typeface="+mn-ea"/>
                <a:cs typeface="+mn-cs"/>
              </a:rPr>
              <a:t>und ausgearbeitete Programme können sehr hilfreich sein. Man muss nicht jedes mal das Rad neu erfinden.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Und</a:t>
            </a:r>
            <a:r>
              <a:rPr lang="de-DE" sz="1200" kern="1200" baseline="0" dirty="0" smtClean="0">
                <a:solidFill>
                  <a:schemeClr val="tx1"/>
                </a:solidFill>
                <a:latin typeface="+mn-lt"/>
                <a:ea typeface="+mn-ea"/>
                <a:cs typeface="+mn-cs"/>
              </a:rPr>
              <a:t> doch geht es i</a:t>
            </a:r>
            <a:r>
              <a:rPr lang="de-DE" sz="1200" kern="1200" dirty="0" smtClean="0">
                <a:solidFill>
                  <a:schemeClr val="tx1"/>
                </a:solidFill>
                <a:latin typeface="+mn-lt"/>
                <a:ea typeface="+mn-ea"/>
                <a:cs typeface="+mn-cs"/>
              </a:rPr>
              <a:t>dealtypisch gesehen darum, innerhalb eines wohl definierten Rahmens, für jeden Fall</a:t>
            </a:r>
            <a:r>
              <a:rPr lang="de-DE" sz="1200" i="1" kern="1200" dirty="0" smtClean="0">
                <a:solidFill>
                  <a:schemeClr val="tx1"/>
                </a:solidFill>
                <a:latin typeface="+mn-lt"/>
                <a:ea typeface="+mn-ea"/>
                <a:cs typeface="+mn-cs"/>
              </a:rPr>
              <a:t> </a:t>
            </a:r>
            <a:r>
              <a:rPr lang="de-DE" sz="1200" kern="1200" dirty="0" smtClean="0">
                <a:solidFill>
                  <a:schemeClr val="tx1"/>
                </a:solidFill>
                <a:latin typeface="+mn-lt"/>
                <a:ea typeface="+mn-ea"/>
                <a:cs typeface="+mn-cs"/>
              </a:rPr>
              <a:t>ein besonderes Arrangement </a:t>
            </a:r>
            <a:br>
              <a:rPr lang="de-DE" sz="1200"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für Veränderung und Entwicklung zu erfinden.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Ich gebe zu, diese Vision stellt hohe Anforderungen, die selten realisiert werden können.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Aber eine solche Utopie hat tiefe Wurzeln in den Humanwissenschaften und sie lebt in der Kreativität vieler Praktiker.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In dieser Richtung gibt es noch viel zu entdecken.</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endParaRPr lang="de-DE" sz="1200" kern="1200" dirty="0" smtClean="0">
              <a:solidFill>
                <a:schemeClr val="tx1"/>
              </a:solidFill>
              <a:latin typeface="+mn-lt"/>
              <a:ea typeface="+mn-ea"/>
              <a:cs typeface="+mn-cs"/>
            </a:endParaRPr>
          </a:p>
          <a:p>
            <a:endParaRPr lang="de-DE" sz="1200" b="1" kern="1200" dirty="0" smtClean="0">
              <a:solidFill>
                <a:schemeClr val="tx1"/>
              </a:solidFill>
              <a:latin typeface="+mn-lt"/>
              <a:ea typeface="+mn-ea"/>
              <a:cs typeface="+mn-cs"/>
            </a:endParaRPr>
          </a:p>
          <a:p>
            <a:endParaRPr lang="de-DE" sz="1200" b="1" kern="1200" dirty="0" smtClean="0">
              <a:solidFill>
                <a:schemeClr val="tx1"/>
              </a:solidFill>
              <a:latin typeface="+mn-lt"/>
              <a:ea typeface="+mn-ea"/>
              <a:cs typeface="+mn-cs"/>
            </a:endParaRPr>
          </a:p>
          <a:p>
            <a:r>
              <a:rPr lang="de-DE" sz="1200" b="1" kern="1200" dirty="0" smtClean="0">
                <a:solidFill>
                  <a:schemeClr val="tx1"/>
                </a:solidFill>
                <a:latin typeface="+mn-lt"/>
                <a:ea typeface="+mn-ea"/>
                <a:cs typeface="+mn-cs"/>
              </a:rPr>
              <a:t>Info:</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Natürlich werden persönliche Vorlieben und Überzeugungen weiterhin eine Rolle spielen, wenn man Ausbildungsschwerpunkte und Behandlungsformen wählt.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Und Sinnvollerweise werden sich einige </a:t>
            </a:r>
            <a:r>
              <a:rPr lang="de-DE" sz="1200" kern="1200" dirty="0" err="1" smtClean="0">
                <a:solidFill>
                  <a:schemeClr val="tx1"/>
                </a:solidFill>
                <a:latin typeface="+mn-lt"/>
                <a:ea typeface="+mn-ea"/>
                <a:cs typeface="+mn-cs"/>
              </a:rPr>
              <a:t>KollegInnen</a:t>
            </a:r>
            <a:r>
              <a:rPr lang="de-DE" sz="1200" kern="1200" dirty="0" smtClean="0">
                <a:solidFill>
                  <a:schemeClr val="tx1"/>
                </a:solidFill>
                <a:latin typeface="+mn-lt"/>
                <a:ea typeface="+mn-ea"/>
                <a:cs typeface="+mn-cs"/>
              </a:rPr>
              <a:t> weiterhin auf die puristische Anwendung einzelner Verfahren und Methoden konzentrieren,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um deren Essenz zu erhalten und zu entwickeln. </a:t>
            </a:r>
          </a:p>
          <a:p>
            <a:endParaRPr lang="de-DE" sz="1200" b="1" kern="1200" dirty="0" smtClean="0">
              <a:solidFill>
                <a:schemeClr val="tx1"/>
              </a:solidFill>
              <a:latin typeface="+mn-lt"/>
              <a:ea typeface="+mn-ea"/>
              <a:cs typeface="+mn-cs"/>
            </a:endParaRPr>
          </a:p>
          <a:p>
            <a:endParaRPr lang="de-DE" sz="1200" b="1"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p>
          <a:p>
            <a:endParaRPr lang="de-DE" dirty="0" smtClean="0"/>
          </a:p>
        </p:txBody>
      </p:sp>
      <p:sp>
        <p:nvSpPr>
          <p:cNvPr id="4" name="Foliennummernplatzhalter 3"/>
          <p:cNvSpPr>
            <a:spLocks noGrp="1"/>
          </p:cNvSpPr>
          <p:nvPr>
            <p:ph type="sldNum" sz="quarter" idx="10"/>
          </p:nvPr>
        </p:nvSpPr>
        <p:spPr/>
        <p:txBody>
          <a:bodyPr/>
          <a:lstStyle/>
          <a:p>
            <a:fld id="{805AC4BE-66CF-D447-83C0-9381F4542010}" type="slidenum">
              <a:rPr lang="de-DE" smtClean="0"/>
              <a:pPr/>
              <a:t>53</a:t>
            </a:fld>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Aber wie kommt es dann zu dem enormen Unterschied? (der mit genetischer Mutation eben nicht zu erklären ist). </a:t>
            </a:r>
          </a:p>
          <a:p>
            <a:pPr marL="0" marR="0" indent="0" algn="l" defTabSz="4572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Wodurch,</a:t>
            </a:r>
            <a:r>
              <a:rPr lang="de-DE" baseline="0" dirty="0" smtClean="0"/>
              <a:t> durch welche Form von Aktivität machen wir einen </a:t>
            </a:r>
            <a:r>
              <a:rPr lang="de-DE" dirty="0" smtClean="0"/>
              <a:t>Unterschied, der einen Unterschied macht (zu den Affen).</a:t>
            </a:r>
          </a:p>
          <a:p>
            <a:endParaRPr lang="de-DE" baseline="0" dirty="0" smtClean="0"/>
          </a:p>
          <a:p>
            <a:r>
              <a:rPr lang="de-DE" baseline="0" dirty="0" smtClean="0"/>
              <a:t>Michael </a:t>
            </a:r>
            <a:r>
              <a:rPr lang="de-DE" baseline="0" dirty="0" err="1" smtClean="0"/>
              <a:t>Tomasello</a:t>
            </a:r>
            <a:endParaRPr lang="de-D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Weitere Info:</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2 Anthropologen, die sich besonders mit dem Unterschied zwischen Affen und Menschen </a:t>
            </a:r>
            <a:r>
              <a:rPr lang="de-DE" dirty="0" err="1" smtClean="0"/>
              <a:t>beschäftigen:Das</a:t>
            </a:r>
            <a:r>
              <a:rPr lang="de-DE" dirty="0" smtClean="0"/>
              <a:t> ist deshalb interessant,</a:t>
            </a:r>
            <a:r>
              <a:rPr lang="de-DE" baseline="0" dirty="0" smtClean="0"/>
              <a:t> weil uns das besser verstehen lässt, was den </a:t>
            </a:r>
            <a:r>
              <a:rPr lang="de-DE" dirty="0" smtClean="0"/>
              <a:t>Menschen und unser Dasein eigentlich</a:t>
            </a:r>
            <a:r>
              <a:rPr lang="de-DE" baseline="0" dirty="0" smtClean="0"/>
              <a:t> ausmacht.</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Carel van </a:t>
            </a:r>
            <a:r>
              <a:rPr lang="de-DE" baseline="0" dirty="0" err="1" smtClean="0"/>
              <a:t>Schaik</a:t>
            </a:r>
            <a:r>
              <a:rPr lang="de-DE" baseline="0" dirty="0" smtClean="0"/>
              <a:t>, Professor für Biologische Anthropologie am Anthropologischen Institut der Uni Zürich, und</a:t>
            </a:r>
            <a:endParaRPr lang="de-DE" dirty="0" smtClean="0"/>
          </a:p>
          <a:p>
            <a:r>
              <a:rPr lang="de-DE" dirty="0" smtClean="0"/>
              <a:t>Michael </a:t>
            </a:r>
            <a:r>
              <a:rPr lang="de-DE" dirty="0" err="1" smtClean="0"/>
              <a:t>Tomasello</a:t>
            </a:r>
            <a:r>
              <a:rPr lang="de-DE" dirty="0" smtClean="0"/>
              <a:t>, amerikanischer Entwicklungspsychologe, forscht in Leipzig am Max Plank Institut für evolutionäre Anthropologie,</a:t>
            </a:r>
          </a:p>
          <a:p>
            <a:endParaRPr lang="de-DE" baseline="0" dirty="0" smtClean="0"/>
          </a:p>
        </p:txBody>
      </p:sp>
      <p:sp>
        <p:nvSpPr>
          <p:cNvPr id="4" name="Foliennummernplatzhalter 3"/>
          <p:cNvSpPr>
            <a:spLocks noGrp="1"/>
          </p:cNvSpPr>
          <p:nvPr>
            <p:ph type="sldNum" sz="quarter" idx="10"/>
          </p:nvPr>
        </p:nvSpPr>
        <p:spPr/>
        <p:txBody>
          <a:bodyPr/>
          <a:lstStyle/>
          <a:p>
            <a:fld id="{805AC4BE-66CF-D447-83C0-9381F4542010}"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(Zufällige) Beobachtung bestätigt, aber macht noch mal prägnanter, womit sich die Forscher sowieso schon immer beschäftigen:</a:t>
            </a:r>
          </a:p>
          <a:p>
            <a:endParaRPr lang="de-DE" dirty="0" smtClean="0"/>
          </a:p>
          <a:p>
            <a:r>
              <a:rPr lang="de-DE" dirty="0" smtClean="0"/>
              <a:t>Joint </a:t>
            </a:r>
            <a:r>
              <a:rPr lang="de-DE" dirty="0" err="1" smtClean="0"/>
              <a:t>attention</a:t>
            </a:r>
            <a:r>
              <a:rPr lang="de-DE" dirty="0" smtClean="0"/>
              <a:t>   //  gemeinsam geteilte Aufmerksamkeit</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Joint </a:t>
            </a:r>
            <a:r>
              <a:rPr lang="de-DE" dirty="0" err="1" smtClean="0"/>
              <a:t>attention</a:t>
            </a:r>
            <a:r>
              <a:rPr lang="de-DE" dirty="0" smtClean="0"/>
              <a:t>   //  gemeinsam geteilte Aufmerksamkeit</a:t>
            </a:r>
          </a:p>
          <a:p>
            <a:endParaRPr lang="de-DE" dirty="0" smtClean="0"/>
          </a:p>
          <a:p>
            <a:endParaRPr lang="de-DE" dirty="0" smtClean="0"/>
          </a:p>
          <a:p>
            <a:r>
              <a:rPr lang="de-DE" dirty="0" smtClean="0"/>
              <a:t>Einen Gegenstand greifen (Beispiel: Symbol Ball/Flasche): das tun beide</a:t>
            </a:r>
          </a:p>
          <a:p>
            <a:endParaRPr lang="de-DE" dirty="0" smtClean="0"/>
          </a:p>
          <a:p>
            <a:r>
              <a:rPr lang="de-DE" dirty="0" smtClean="0"/>
              <a:t>Ba, </a:t>
            </a:r>
            <a:r>
              <a:rPr lang="de-DE" dirty="0" err="1" smtClean="0"/>
              <a:t>ba</a:t>
            </a:r>
            <a:r>
              <a:rPr lang="de-DE" dirty="0" smtClean="0"/>
              <a:t>, da, da: Menschen zeigen anderen Menschen etwas, Affen nicht</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Dieses zeigen ist nicht gemeint</a:t>
            </a:r>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8</a:t>
            </a:fld>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Shared</a:t>
            </a:r>
            <a:r>
              <a:rPr lang="de-DE" dirty="0" smtClean="0"/>
              <a:t> </a:t>
            </a:r>
            <a:r>
              <a:rPr lang="de-DE" dirty="0" err="1" smtClean="0"/>
              <a:t>Intentionality</a:t>
            </a:r>
            <a:endParaRPr lang="de-DE" dirty="0" smtClean="0"/>
          </a:p>
          <a:p>
            <a:r>
              <a:rPr lang="de-DE" dirty="0" smtClean="0"/>
              <a:t>Ich versuche das unter dem Begriff zu fassen:</a:t>
            </a:r>
          </a:p>
          <a:p>
            <a:r>
              <a:rPr lang="de-DE" b="1" i="0" dirty="0" smtClean="0"/>
              <a:t>Kreative Kooperation</a:t>
            </a:r>
          </a:p>
          <a:p>
            <a:endParaRPr lang="de-DE" dirty="0" smtClean="0"/>
          </a:p>
          <a:p>
            <a:r>
              <a:rPr lang="de-DE" dirty="0" smtClean="0"/>
              <a:t>In diesem Prozess verschränken sich:</a:t>
            </a:r>
            <a:br>
              <a:rPr lang="de-DE" dirty="0" smtClean="0"/>
            </a:br>
            <a:r>
              <a:rPr lang="de-DE" dirty="0" smtClean="0"/>
              <a:t>- das individuelle Bewusstsein und das,</a:t>
            </a:r>
            <a:r>
              <a:rPr lang="de-DE" baseline="0" dirty="0" smtClean="0"/>
              <a:t> was zwischen Menschen passiert (das Beziehungsgeschehen)</a:t>
            </a:r>
            <a:r>
              <a:rPr lang="de-DE" dirty="0" smtClean="0"/>
              <a:t/>
            </a:r>
            <a:br>
              <a:rPr lang="de-DE" dirty="0" smtClean="0"/>
            </a:br>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805AC4BE-66CF-D447-83C0-9381F4542010}"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foli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de-DE" smtClean="0"/>
              <a:t>Mastertitelformat bearbeiten</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41DED35-10E2-0E4F-A767-C789DBEE1760}" type="datetime1">
              <a:rPr lang="de-DE" smtClean="0"/>
              <a:pPr/>
              <a:t>04.04.2013</a:t>
            </a:fld>
            <a:endParaRPr lang="de-DE" dirty="0"/>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r>
              <a:rPr lang="de-DE" dirty="0" smtClean="0"/>
              <a:t>www.fehrfeld.de</a:t>
            </a:r>
            <a:endParaRPr lang="de-DE" dirty="0"/>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A4C3AC81-E21C-9341-82F6-BD2125D02F3C}" type="slidenum">
              <a:rPr lang="de-DE" smtClean="0"/>
              <a:pPr/>
              <a:t>‹Nr.›</a:t>
            </a:fld>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a:p>
        </p:txBody>
      </p:sp>
      <p:sp>
        <p:nvSpPr>
          <p:cNvPr id="5" name="Date Placeholder 4"/>
          <p:cNvSpPr>
            <a:spLocks noGrp="1"/>
          </p:cNvSpPr>
          <p:nvPr>
            <p:ph type="dt" sz="half" idx="10"/>
          </p:nvPr>
        </p:nvSpPr>
        <p:spPr/>
        <p:txBody>
          <a:bodyPr/>
          <a:lstStyle/>
          <a:p>
            <a:fld id="{CD3908B1-642F-4547-BAF3-06F4463D8EBB}"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5" name="Date Placeholder 4"/>
          <p:cNvSpPr>
            <a:spLocks noGrp="1"/>
          </p:cNvSpPr>
          <p:nvPr>
            <p:ph type="dt" sz="half" idx="10"/>
          </p:nvPr>
        </p:nvSpPr>
        <p:spPr/>
        <p:txBody>
          <a:bodyPr/>
          <a:lstStyle/>
          <a:p>
            <a:fld id="{7421D02F-0A00-7E4E-8C24-21A91487D2C3}"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a:p>
        </p:txBody>
      </p:sp>
      <p:sp>
        <p:nvSpPr>
          <p:cNvPr id="3" name="Date Placeholder 2"/>
          <p:cNvSpPr>
            <a:spLocks noGrp="1"/>
          </p:cNvSpPr>
          <p:nvPr>
            <p:ph type="dt" sz="half" idx="10"/>
          </p:nvPr>
        </p:nvSpPr>
        <p:spPr/>
        <p:txBody>
          <a:bodyPr/>
          <a:lstStyle/>
          <a:p>
            <a:fld id="{E8DF5CD9-0050-0A47-86DF-23EA6BB64C1F}" type="datetime1">
              <a:rPr lang="de-DE" smtClean="0"/>
              <a:pPr/>
              <a:t>04.04.2013</a:t>
            </a:fld>
            <a:endParaRPr lang="de-DE" dirty="0"/>
          </a:p>
        </p:txBody>
      </p:sp>
      <p:sp>
        <p:nvSpPr>
          <p:cNvPr id="4" name="Footer Placeholder 3"/>
          <p:cNvSpPr>
            <a:spLocks noGrp="1"/>
          </p:cNvSpPr>
          <p:nvPr>
            <p:ph type="ftr" sz="quarter" idx="11"/>
          </p:nvPr>
        </p:nvSpPr>
        <p:spPr/>
        <p:txBody>
          <a:bodyPr/>
          <a:lstStyle/>
          <a:p>
            <a:r>
              <a:rPr lang="de-DE" dirty="0" smtClean="0"/>
              <a:t>www.fehrfeld.de</a:t>
            </a:r>
            <a:endParaRPr lang="de-DE" dirty="0"/>
          </a:p>
        </p:txBody>
      </p:sp>
      <p:sp>
        <p:nvSpPr>
          <p:cNvPr id="5" name="Slide Number Placeholder 4"/>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E7BA1-1C1D-B341-82EE-6326B58128BF}" type="datetime1">
              <a:rPr lang="de-DE" smtClean="0"/>
              <a:pPr/>
              <a:t>04.04.2013</a:t>
            </a:fld>
            <a:endParaRPr lang="de-DE" dirty="0"/>
          </a:p>
        </p:txBody>
      </p:sp>
      <p:sp>
        <p:nvSpPr>
          <p:cNvPr id="3" name="Footer Placeholder 2"/>
          <p:cNvSpPr>
            <a:spLocks noGrp="1"/>
          </p:cNvSpPr>
          <p:nvPr>
            <p:ph type="ftr" sz="quarter" idx="11"/>
          </p:nvPr>
        </p:nvSpPr>
        <p:spPr/>
        <p:txBody>
          <a:bodyPr/>
          <a:lstStyle/>
          <a:p>
            <a:r>
              <a:rPr lang="de-DE" dirty="0" smtClean="0"/>
              <a:t>www.fehrfeld.de</a:t>
            </a:r>
            <a:endParaRPr lang="de-DE" dirty="0"/>
          </a:p>
        </p:txBody>
      </p:sp>
      <p:sp>
        <p:nvSpPr>
          <p:cNvPr id="4" name="Slide Number Placeholder 3"/>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de-DE" smtClean="0"/>
              <a:t>Mastertitelformat bearbeiten</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p:txBody>
          <a:bodyPr/>
          <a:lstStyle/>
          <a:p>
            <a:fld id="{1CD203B7-3FDA-444C-B513-D96FD4E07A5A}"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de-DE" smtClean="0"/>
              <a:t>Mastertitelformat bearbeiten</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p:txBody>
          <a:bodyPr/>
          <a:lstStyle/>
          <a:p>
            <a:fld id="{87369334-3955-0948-8101-083FBD4E53CC}"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de-DE" dirty="0" smtClean="0"/>
              <a:t>Bild durch Klicken auf Symbol hinzufügen</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Bilder mit Beschriftung">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de-DE" dirty="0" smtClean="0"/>
              <a:t>Bild durch Klicken auf Symbol hinzufügen</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de-DE" dirty="0" smtClean="0"/>
              <a:t>Bild durch Klicken auf Symbol hinzufügen</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de-DE" smtClean="0"/>
              <a:t>Mastertitelformat bearbeiten</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p:txBody>
          <a:bodyPr/>
          <a:lstStyle/>
          <a:p>
            <a:fld id="{9DC99478-527A-3845-8F33-D432FC8BC2BC}"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ild über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de-DE" smtClean="0"/>
              <a:t>Mastertitelformat bearbeiten</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p:txBody>
          <a:bodyPr/>
          <a:lstStyle/>
          <a:p>
            <a:fld id="{50E76404-260E-1E4B-9660-B00B6A5C9895}"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de-DE" dirty="0" smtClean="0"/>
              <a:t>Bild durch Klicken auf Symbol hinzufügen</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Bilder über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de-DE" smtClean="0"/>
              <a:t>Mastertitelformat bearbeiten</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de-DE" dirty="0" smtClean="0"/>
              <a:t>Bild durch Klicken auf Symbol hinzufügen</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de-DE" dirty="0" smtClean="0"/>
              <a:t>Bild durch Klicken auf Symbol hinzufügen</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p:txBody>
          <a:bodyPr/>
          <a:lstStyle/>
          <a:p>
            <a:fld id="{ACB26D9C-3EDE-B145-B605-0F09784A838F}"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und vertikaler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a:p>
        </p:txBody>
      </p:sp>
      <p:sp>
        <p:nvSpPr>
          <p:cNvPr id="3" name="Vertical Text Placehold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4" name="Date Placeholder 3"/>
          <p:cNvSpPr>
            <a:spLocks noGrp="1"/>
          </p:cNvSpPr>
          <p:nvPr>
            <p:ph type="dt" sz="half" idx="10"/>
          </p:nvPr>
        </p:nvSpPr>
        <p:spPr/>
        <p:txBody>
          <a:bodyPr/>
          <a:lstStyle/>
          <a:p>
            <a:fld id="{379CE295-D60F-104A-A4B6-3322476754D6}" type="datetime1">
              <a:rPr lang="de-DE" smtClean="0"/>
              <a:pPr/>
              <a:t>04.04.2013</a:t>
            </a:fld>
            <a:endParaRPr lang="de-DE" dirty="0"/>
          </a:p>
        </p:txBody>
      </p:sp>
      <p:sp>
        <p:nvSpPr>
          <p:cNvPr id="5" name="Footer Placeholder 4"/>
          <p:cNvSpPr>
            <a:spLocks noGrp="1"/>
          </p:cNvSpPr>
          <p:nvPr>
            <p:ph type="ftr" sz="quarter" idx="11"/>
          </p:nvPr>
        </p:nvSpPr>
        <p:spPr/>
        <p:txBody>
          <a:bodyPr/>
          <a:lstStyle/>
          <a:p>
            <a:r>
              <a:rPr lang="de-DE" dirty="0" smtClean="0"/>
              <a:t>www.fehrfeld.de</a:t>
            </a:r>
            <a:endParaRPr lang="de-DE" dirty="0"/>
          </a:p>
        </p:txBody>
      </p:sp>
      <p:sp>
        <p:nvSpPr>
          <p:cNvPr id="6" name="Slide Number Placeholder 5"/>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a:p>
        </p:txBody>
      </p:sp>
      <p:sp>
        <p:nvSpPr>
          <p:cNvPr id="3" name="Content Placehold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4" name="Date Placeholder 3"/>
          <p:cNvSpPr>
            <a:spLocks noGrp="1"/>
          </p:cNvSpPr>
          <p:nvPr>
            <p:ph type="dt" sz="half" idx="10"/>
          </p:nvPr>
        </p:nvSpPr>
        <p:spPr/>
        <p:txBody>
          <a:bodyPr/>
          <a:lstStyle/>
          <a:p>
            <a:fld id="{B4EF52CD-377D-3244-A9D8-AB9441921E53}" type="datetime1">
              <a:rPr lang="de-DE" smtClean="0"/>
              <a:pPr/>
              <a:t>04.04.2013</a:t>
            </a:fld>
            <a:endParaRPr lang="de-DE" dirty="0"/>
          </a:p>
        </p:txBody>
      </p:sp>
      <p:sp>
        <p:nvSpPr>
          <p:cNvPr id="5" name="Footer Placeholder 4"/>
          <p:cNvSpPr>
            <a:spLocks noGrp="1"/>
          </p:cNvSpPr>
          <p:nvPr>
            <p:ph type="ftr" sz="quarter" idx="11"/>
          </p:nvPr>
        </p:nvSpPr>
        <p:spPr/>
        <p:txBody>
          <a:bodyPr/>
          <a:lstStyle/>
          <a:p>
            <a:r>
              <a:rPr lang="de-DE" dirty="0" smtClean="0"/>
              <a:t>www.fehrfeld.de</a:t>
            </a:r>
            <a:endParaRPr lang="de-DE" dirty="0"/>
          </a:p>
        </p:txBody>
      </p:sp>
      <p:sp>
        <p:nvSpPr>
          <p:cNvPr id="6" name="Slide Number Placeholder 5"/>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kaler Titel u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de-DE" smtClean="0"/>
              <a:t>Mastertitelformat bearbeiten</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4" name="Date Placeholder 3"/>
          <p:cNvSpPr>
            <a:spLocks noGrp="1"/>
          </p:cNvSpPr>
          <p:nvPr>
            <p:ph type="dt" sz="half" idx="10"/>
          </p:nvPr>
        </p:nvSpPr>
        <p:spPr/>
        <p:txBody>
          <a:bodyPr/>
          <a:lstStyle/>
          <a:p>
            <a:fld id="{08522899-E47B-8A42-B457-4CCFAA858AB6}" type="datetime1">
              <a:rPr lang="de-DE" smtClean="0"/>
              <a:pPr/>
              <a:t>04.04.2013</a:t>
            </a:fld>
            <a:endParaRPr lang="de-DE" dirty="0"/>
          </a:p>
        </p:txBody>
      </p:sp>
      <p:sp>
        <p:nvSpPr>
          <p:cNvPr id="5" name="Footer Placeholder 4"/>
          <p:cNvSpPr>
            <a:spLocks noGrp="1"/>
          </p:cNvSpPr>
          <p:nvPr>
            <p:ph type="ftr" sz="quarter" idx="11"/>
          </p:nvPr>
        </p:nvSpPr>
        <p:spPr/>
        <p:txBody>
          <a:bodyPr/>
          <a:lstStyle/>
          <a:p>
            <a:r>
              <a:rPr lang="de-DE" dirty="0" smtClean="0"/>
              <a:t>www.fehrfeld.de</a:t>
            </a:r>
            <a:endParaRPr lang="de-DE" dirty="0"/>
          </a:p>
        </p:txBody>
      </p:sp>
      <p:sp>
        <p:nvSpPr>
          <p:cNvPr id="6" name="Slide Number Placeholder 5"/>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elfolie mit Wasserzeichen">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de-DE" smtClean="0"/>
              <a:t>Mastertextformat bearbeiten</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de-DE" smtClean="0"/>
              <a:t>Mastertitelformat bearbeiten</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046D71EF-F265-CA46-9B96-C4B76E938353}" type="datetime1">
              <a:rPr lang="de-DE" smtClean="0"/>
              <a:pPr/>
              <a:t>04.04.2013</a:t>
            </a:fld>
            <a:endParaRPr lang="de-DE" dirty="0"/>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r>
              <a:rPr lang="de-DE" dirty="0" smtClean="0"/>
              <a:t>www.fehrfeld.de</a:t>
            </a:r>
            <a:endParaRPr lang="de-DE" dirty="0"/>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A4C3AC81-E21C-9341-82F6-BD2125D02F3C}" type="slidenum">
              <a:rPr lang="de-DE" smtClean="0"/>
              <a:pPr/>
              <a:t>‹Nr.›</a:t>
            </a:fld>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Abschnittsüberschrif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de-DE" smtClean="0"/>
              <a:t>Mastertitelformat bearbeiten</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de-DE" smtClean="0"/>
              <a:t>Mastertextformat bearbeiten</a:t>
            </a:r>
          </a:p>
        </p:txBody>
      </p:sp>
      <p:sp>
        <p:nvSpPr>
          <p:cNvPr id="4" name="Date Placeholder 3"/>
          <p:cNvSpPr>
            <a:spLocks noGrp="1"/>
          </p:cNvSpPr>
          <p:nvPr>
            <p:ph type="dt" sz="half" idx="10"/>
          </p:nvPr>
        </p:nvSpPr>
        <p:spPr/>
        <p:txBody>
          <a:bodyPr/>
          <a:lstStyle/>
          <a:p>
            <a:fld id="{76153867-65E3-7949-B6A7-9A3D52DCE9CD}" type="datetime1">
              <a:rPr lang="de-DE" smtClean="0"/>
              <a:pPr/>
              <a:t>04.04.2013</a:t>
            </a:fld>
            <a:endParaRPr lang="de-DE" dirty="0"/>
          </a:p>
        </p:txBody>
      </p:sp>
      <p:sp>
        <p:nvSpPr>
          <p:cNvPr id="5" name="Footer Placeholder 4"/>
          <p:cNvSpPr>
            <a:spLocks noGrp="1"/>
          </p:cNvSpPr>
          <p:nvPr>
            <p:ph type="ftr" sz="quarter" idx="11"/>
          </p:nvPr>
        </p:nvSpPr>
        <p:spPr/>
        <p:txBody>
          <a:bodyPr/>
          <a:lstStyle/>
          <a:p>
            <a:r>
              <a:rPr lang="de-DE" dirty="0" smtClean="0"/>
              <a:t>www.fehrfeld.de</a:t>
            </a:r>
            <a:endParaRPr lang="de-DE" dirty="0"/>
          </a:p>
        </p:txBody>
      </p:sp>
      <p:sp>
        <p:nvSpPr>
          <p:cNvPr id="6" name="Slide Number Placeholder 5"/>
          <p:cNvSpPr>
            <a:spLocks noGrp="1"/>
          </p:cNvSpPr>
          <p:nvPr>
            <p:ph type="sldNum" sz="quarter" idx="12"/>
          </p:nvPr>
        </p:nvSpPr>
        <p:spPr/>
        <p:txBody>
          <a:bodyPr/>
          <a:lstStyle/>
          <a:p>
            <a:fld id="{8AF02B71-8991-4516-A01E-F1A9ACD28BDC}" type="slidenum">
              <a:rPr lang="de-DE" smtClean="0"/>
              <a:pPr/>
              <a:t>‹Nr.›</a:t>
            </a:fld>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Abschnitt mit Wasserzeichen">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de-DE" smtClean="0"/>
              <a:t>Mastertextformat bearbeiten</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de-DE" smtClean="0"/>
              <a:t>Mastertitelformat bearbeiten</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e Placeholder 3"/>
          <p:cNvSpPr>
            <a:spLocks noGrp="1"/>
          </p:cNvSpPr>
          <p:nvPr>
            <p:ph type="dt" sz="half" idx="10"/>
          </p:nvPr>
        </p:nvSpPr>
        <p:spPr/>
        <p:txBody>
          <a:bodyPr/>
          <a:lstStyle/>
          <a:p>
            <a:fld id="{6FA206E5-EBB7-D34B-A541-47CC184EE9A0}" type="datetime1">
              <a:rPr lang="de-DE" smtClean="0"/>
              <a:pPr/>
              <a:t>04.04.2013</a:t>
            </a:fld>
            <a:endParaRPr lang="de-DE" dirty="0"/>
          </a:p>
        </p:txBody>
      </p:sp>
      <p:sp>
        <p:nvSpPr>
          <p:cNvPr id="5" name="Footer Placeholder 4"/>
          <p:cNvSpPr>
            <a:spLocks noGrp="1"/>
          </p:cNvSpPr>
          <p:nvPr>
            <p:ph type="ftr" sz="quarter" idx="11"/>
          </p:nvPr>
        </p:nvSpPr>
        <p:spPr/>
        <p:txBody>
          <a:bodyPr/>
          <a:lstStyle/>
          <a:p>
            <a:r>
              <a:rPr lang="de-DE" dirty="0" smtClean="0"/>
              <a:t>www.fehrfeld.de</a:t>
            </a:r>
            <a:endParaRPr lang="de-DE" dirty="0"/>
          </a:p>
        </p:txBody>
      </p:sp>
      <p:sp>
        <p:nvSpPr>
          <p:cNvPr id="6" name="Slide Number Placeholder 5"/>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Abschnitt mit Bi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de-DE" smtClean="0"/>
              <a:t>Mastertitelformat bearbeiten</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de-DE" dirty="0" smtClean="0"/>
              <a:t>Bild durch Klicken auf Symbol hinzufügen</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p:txBody>
          <a:bodyPr/>
          <a:lstStyle/>
          <a:p>
            <a:fld id="{30E14085-B00E-804E-B3AC-EEC8DAC100BE}"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5" name="Date Placeholder 4"/>
          <p:cNvSpPr>
            <a:spLocks noGrp="1"/>
          </p:cNvSpPr>
          <p:nvPr>
            <p:ph type="dt" sz="half" idx="10"/>
          </p:nvPr>
        </p:nvSpPr>
        <p:spPr/>
        <p:txBody>
          <a:bodyPr/>
          <a:lstStyle/>
          <a:p>
            <a:fld id="{CC54BDBC-B221-A549-AFC3-53928BB5981A}"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Mastertitelformat bearbeiten</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7" name="Date Placeholder 6"/>
          <p:cNvSpPr>
            <a:spLocks noGrp="1"/>
          </p:cNvSpPr>
          <p:nvPr>
            <p:ph type="dt" sz="half" idx="10"/>
          </p:nvPr>
        </p:nvSpPr>
        <p:spPr/>
        <p:txBody>
          <a:bodyPr/>
          <a:lstStyle/>
          <a:p>
            <a:fld id="{23BBF956-53E8-D744-A80E-C94218E73C3C}" type="datetime1">
              <a:rPr lang="de-DE" smtClean="0"/>
              <a:pPr/>
              <a:t>04.04.2013</a:t>
            </a:fld>
            <a:endParaRPr lang="de-DE" dirty="0"/>
          </a:p>
        </p:txBody>
      </p:sp>
      <p:sp>
        <p:nvSpPr>
          <p:cNvPr id="8" name="Footer Placeholder 7"/>
          <p:cNvSpPr>
            <a:spLocks noGrp="1"/>
          </p:cNvSpPr>
          <p:nvPr>
            <p:ph type="ftr" sz="quarter" idx="11"/>
          </p:nvPr>
        </p:nvSpPr>
        <p:spPr/>
        <p:txBody>
          <a:bodyPr/>
          <a:lstStyle/>
          <a:p>
            <a:r>
              <a:rPr lang="de-DE" dirty="0" smtClean="0"/>
              <a:t>www.fehrfeld.de</a:t>
            </a:r>
            <a:endParaRPr lang="de-DE" dirty="0"/>
          </a:p>
        </p:txBody>
      </p:sp>
      <p:sp>
        <p:nvSpPr>
          <p:cNvPr id="9" name="Slide Number Placeholder 8"/>
          <p:cNvSpPr>
            <a:spLocks noGrp="1"/>
          </p:cNvSpPr>
          <p:nvPr>
            <p:ph type="sldNum" sz="quarter" idx="12"/>
          </p:nvPr>
        </p:nvSpPr>
        <p:spPr/>
        <p:txBody>
          <a:bodyPr/>
          <a:lstStyle/>
          <a:p>
            <a:fld id="{A4C3AC81-E21C-9341-82F6-BD2125D02F3C}" type="slidenum">
              <a:rPr lang="de-DE" smtClean="0"/>
              <a:pPr/>
              <a:t>‹Nr.›</a:t>
            </a:fld>
            <a:endParaRPr lang="de-DE" dirty="0"/>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Inhalte, oben und un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5" name="Date Placeholder 4"/>
          <p:cNvSpPr>
            <a:spLocks noGrp="1"/>
          </p:cNvSpPr>
          <p:nvPr>
            <p:ph type="dt" sz="half" idx="10"/>
          </p:nvPr>
        </p:nvSpPr>
        <p:spPr/>
        <p:txBody>
          <a:bodyPr/>
          <a:lstStyle/>
          <a:p>
            <a:fld id="{325698BC-4CC6-9C47-92B8-C35D4A543822}" type="datetime1">
              <a:rPr lang="de-DE" smtClean="0"/>
              <a:pPr/>
              <a:t>04.04.2013</a:t>
            </a:fld>
            <a:endParaRPr lang="de-DE" dirty="0"/>
          </a:p>
        </p:txBody>
      </p:sp>
      <p:sp>
        <p:nvSpPr>
          <p:cNvPr id="6" name="Footer Placeholder 5"/>
          <p:cNvSpPr>
            <a:spLocks noGrp="1"/>
          </p:cNvSpPr>
          <p:nvPr>
            <p:ph type="ftr" sz="quarter" idx="11"/>
          </p:nvPr>
        </p:nvSpPr>
        <p:spPr/>
        <p:txBody>
          <a:bodyPr/>
          <a:lstStyle/>
          <a:p>
            <a:r>
              <a:rPr lang="de-DE" dirty="0" smtClean="0"/>
              <a:t>www.fehrfeld.de</a:t>
            </a:r>
            <a:endParaRPr lang="de-DE" dirty="0"/>
          </a:p>
        </p:txBody>
      </p:sp>
      <p:sp>
        <p:nvSpPr>
          <p:cNvPr id="7" name="Slide Number Placeholder 6"/>
          <p:cNvSpPr>
            <a:spLocks noGrp="1"/>
          </p:cNvSpPr>
          <p:nvPr>
            <p:ph type="sldNum" sz="quarter" idx="12"/>
          </p:nvPr>
        </p:nvSpPr>
        <p:spPr/>
        <p:txBody>
          <a:bodyPr/>
          <a:lstStyle/>
          <a:p>
            <a:fld id="{A4C3AC81-E21C-9341-82F6-BD2125D02F3C}" type="slidenum">
              <a:rPr lang="de-DE" smtClean="0"/>
              <a:pPr/>
              <a:t>‹Nr.›</a:t>
            </a:fld>
            <a:endParaRPr lang="de-DE" dirty="0"/>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de-DE" dirty="0" smtClean="0"/>
              <a:t>Mastertitelformat bearbeiten</a:t>
            </a:r>
            <a:endParaRPr dirty="0"/>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1414CE53-3502-5B4F-A90E-9B4E24DE8823}" type="datetime1">
              <a:rPr lang="de-DE" smtClean="0"/>
              <a:pPr/>
              <a:t>04.04.2013</a:t>
            </a:fld>
            <a:endParaRPr lang="de-DE" dirty="0"/>
          </a:p>
        </p:txBody>
      </p:sp>
      <p:sp>
        <p:nvSpPr>
          <p:cNvPr id="5" name="Footer Placeholder 4"/>
          <p:cNvSpPr>
            <a:spLocks noGrp="1"/>
          </p:cNvSpPr>
          <p:nvPr>
            <p:ph type="ftr" sz="quarter" idx="3"/>
          </p:nvPr>
        </p:nvSpPr>
        <p:spPr>
          <a:xfrm>
            <a:off x="914400" y="6019801"/>
            <a:ext cx="7313613" cy="331716"/>
          </a:xfrm>
          <a:prstGeom prst="rect">
            <a:avLst/>
          </a:prstGeom>
        </p:spPr>
        <p:txBody>
          <a:bodyPr vert="horz" lIns="91440" tIns="45720" rIns="91440" bIns="45720" rtlCol="0" anchor="ctr"/>
          <a:lstStyle>
            <a:lvl1pPr algn="r">
              <a:defRPr sz="1100">
                <a:solidFill>
                  <a:srgbClr val="3366FF"/>
                </a:solidFill>
                <a:latin typeface="Lucida Sans"/>
              </a:defRPr>
            </a:lvl1pPr>
          </a:lstStyle>
          <a:p>
            <a:r>
              <a:rPr lang="de-DE" dirty="0" smtClean="0"/>
              <a:t>www.fehrfeld.de</a:t>
            </a:r>
            <a:endParaRPr lang="de-DE" dirty="0"/>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A4C3AC81-E21C-9341-82F6-BD2125D02F3C}"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Lst>
  <p:hf hdr="0" dt="0"/>
  <p:txStyles>
    <p:titleStyle>
      <a:lvl1pPr algn="ctr" defTabSz="914400" rtl="0" eaLnBrk="1" latinLnBrk="0" hangingPunct="1">
        <a:spcBef>
          <a:spcPct val="0"/>
        </a:spcBef>
        <a:buNone/>
        <a:defRPr sz="4600" kern="1200">
          <a:solidFill>
            <a:srgbClr val="660066"/>
          </a:solidFill>
          <a:latin typeface="Chalkboard"/>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rgbClr val="000090"/>
          </a:solidFill>
          <a:latin typeface="Comic Sans MS"/>
          <a:ea typeface="+mn-ea"/>
          <a:cs typeface="+mn-cs"/>
        </a:defRPr>
      </a:lvl1pPr>
      <a:lvl2pPr marL="914400" indent="-457200" algn="l" defTabSz="914400" rtl="0" eaLnBrk="1" latinLnBrk="0" hangingPunct="1">
        <a:spcBef>
          <a:spcPts val="600"/>
        </a:spcBef>
        <a:buSzPct val="90000"/>
        <a:buFontTx/>
        <a:buBlip>
          <a:blip r:embed="rId23"/>
        </a:buBlip>
        <a:defRPr sz="2200" kern="1200">
          <a:solidFill>
            <a:srgbClr val="000090"/>
          </a:solidFill>
          <a:latin typeface="Comic Sans MS"/>
          <a:ea typeface="+mn-ea"/>
          <a:cs typeface="+mn-cs"/>
        </a:defRPr>
      </a:lvl2pPr>
      <a:lvl3pPr marL="1255713" indent="-341313" algn="l" defTabSz="914400" rtl="0" eaLnBrk="1" latinLnBrk="0" hangingPunct="1">
        <a:spcBef>
          <a:spcPts val="600"/>
        </a:spcBef>
        <a:buSzPct val="90000"/>
        <a:buFontTx/>
        <a:buBlip>
          <a:blip r:embed="rId24"/>
        </a:buBlip>
        <a:defRPr sz="2000" kern="1200">
          <a:solidFill>
            <a:srgbClr val="000090"/>
          </a:solidFill>
          <a:latin typeface="Comic Sans MS"/>
          <a:ea typeface="+mn-ea"/>
          <a:cs typeface="+mn-cs"/>
        </a:defRPr>
      </a:lvl3pPr>
      <a:lvl4pPr marL="1597025" indent="-341313" algn="l" defTabSz="914400" rtl="0" eaLnBrk="1" latinLnBrk="0" hangingPunct="1">
        <a:spcBef>
          <a:spcPts val="600"/>
        </a:spcBef>
        <a:buSzPct val="90000"/>
        <a:buFontTx/>
        <a:buBlip>
          <a:blip r:embed="rId24"/>
        </a:buBlip>
        <a:defRPr sz="1800" kern="1200">
          <a:solidFill>
            <a:srgbClr val="000090"/>
          </a:solidFill>
          <a:latin typeface="Comic Sans MS"/>
          <a:ea typeface="+mn-ea"/>
          <a:cs typeface="+mn-cs"/>
        </a:defRPr>
      </a:lvl4pPr>
      <a:lvl5pPr marL="1938338" indent="-341313" algn="l" defTabSz="914400" rtl="0" eaLnBrk="1" latinLnBrk="0" hangingPunct="1">
        <a:spcBef>
          <a:spcPts val="600"/>
        </a:spcBef>
        <a:buSzPct val="90000"/>
        <a:buFontTx/>
        <a:buBlip>
          <a:blip r:embed="rId24"/>
        </a:buBlip>
        <a:defRPr sz="1800" kern="1200">
          <a:solidFill>
            <a:srgbClr val="000090"/>
          </a:solidFill>
          <a:latin typeface="Comic Sans MS"/>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jpeg"/><Relationship Id="rId10"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jpe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68.jpeg"/><Relationship Id="rId12" Type="http://schemas.openxmlformats.org/officeDocument/2006/relationships/image" Target="../media/image69.jpeg"/><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jpeg"/><Relationship Id="rId9" Type="http://schemas.openxmlformats.org/officeDocument/2006/relationships/image" Target="../media/image66.jpeg"/><Relationship Id="rId10" Type="http://schemas.openxmlformats.org/officeDocument/2006/relationships/image" Target="../media/image67.jpeg"/></Relationships>
</file>

<file path=ppt/slides/_rels/slide19.xml.rels><?xml version="1.0" encoding="UTF-8" standalone="yes"?>
<Relationships xmlns="http://schemas.openxmlformats.org/package/2006/relationships"><Relationship Id="rId11" Type="http://schemas.openxmlformats.org/officeDocument/2006/relationships/image" Target="../media/image78.jpeg"/><Relationship Id="rId12" Type="http://schemas.openxmlformats.org/officeDocument/2006/relationships/image" Target="../media/image79.jpeg"/><Relationship Id="rId13" Type="http://schemas.openxmlformats.org/officeDocument/2006/relationships/image" Target="../media/image80.jpeg"/><Relationship Id="rId14" Type="http://schemas.openxmlformats.org/officeDocument/2006/relationships/image" Target="../media/image81.jpeg"/><Relationship Id="rId15" Type="http://schemas.openxmlformats.org/officeDocument/2006/relationships/image" Target="../media/image82.jpeg"/><Relationship Id="rId16" Type="http://schemas.openxmlformats.org/officeDocument/2006/relationships/image" Target="../media/image83.jpeg"/><Relationship Id="rId17" Type="http://schemas.openxmlformats.org/officeDocument/2006/relationships/image" Target="../media/image84.jpeg"/><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9" Type="http://schemas.openxmlformats.org/officeDocument/2006/relationships/image" Target="../media/image76.jpeg"/><Relationship Id="rId10" Type="http://schemas.openxmlformats.org/officeDocument/2006/relationships/image" Target="../media/image7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8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86.jpeg"/></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jpe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92.jpeg"/></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1" Type="http://schemas.openxmlformats.org/officeDocument/2006/relationships/slideLayout" Target="../slideLayouts/slideLayout13.xml"/><Relationship Id="rId2" Type="http://schemas.openxmlformats.org/officeDocument/2006/relationships/image" Target="../media/image9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2.jpeg"/><Relationship Id="rId5" Type="http://schemas.openxmlformats.org/officeDocument/2006/relationships/oleObject" Target="!OLE_LINK1" TargetMode="External"/><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Macintosh%20HD:Users:janbleckwedel:Desktop:U%CC%88bersichtsbla%CC%88tter:A3KreativeArrangements.doc!OLE_LINK1" TargetMode="External"/><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0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0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Macintosh%20HD:Users:janbleckwedel:JansOrdner:AlleTexte:SystThinAktion:TherapieinAktionVerlag:TEILI:I%204.FehlerFreunddoc.doc!OLE_LINK1" TargetMode="External"/><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Macintosh%20HD:Users:janbleckwedel:Desktop:U%CC%88bersichtsbla%CC%88tter:A2NavigationStationenmodell.doc!OLE_LINK2" TargetMode="External"/><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Macintosh%20HD:Users:janbleckwedel:Desktop:U%CC%88bersichtsbla%CC%88tter:A10Prozesssteuerung.doc!OLE_LINK4"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Macintosh%20HD:Users:janbleckwedel:Desktop:U%CC%88bersichtsbla%CC%88tter:A4ArbeitsfelderTa%CC%88tigkeiten.doc!OLE_LINK5" TargetMode="External"/><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07.jpeg"/><Relationship Id="rId5" Type="http://schemas.openxmlformats.org/officeDocument/2006/relationships/image" Target="../media/image108.jpeg"/><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dirty="0" smtClean="0">
                <a:solidFill>
                  <a:srgbClr val="660066"/>
                </a:solidFill>
                <a:latin typeface="Comic Sans MS"/>
              </a:rPr>
              <a:t>Wie </a:t>
            </a:r>
            <a:r>
              <a:rPr lang="de-DE" dirty="0" err="1" smtClean="0">
                <a:solidFill>
                  <a:srgbClr val="660066"/>
                </a:solidFill>
                <a:latin typeface="Comic Sans MS"/>
              </a:rPr>
              <a:t>TherapeutInnen</a:t>
            </a:r>
            <a:r>
              <a:rPr lang="de-DE" dirty="0" smtClean="0">
                <a:solidFill>
                  <a:srgbClr val="660066"/>
                </a:solidFill>
                <a:latin typeface="Comic Sans MS"/>
              </a:rPr>
              <a:t> kreativ bleiben </a:t>
            </a:r>
            <a:r>
              <a:rPr lang="de-DE" dirty="0" err="1" smtClean="0">
                <a:solidFill>
                  <a:srgbClr val="660066"/>
                </a:solidFill>
                <a:latin typeface="Comic Sans MS"/>
              </a:rPr>
              <a:t>könn(t)en</a:t>
            </a:r>
            <a:endParaRPr lang="de-DE" dirty="0">
              <a:solidFill>
                <a:srgbClr val="660066"/>
              </a:solidFill>
              <a:latin typeface="Comic Sans MS"/>
            </a:endParaRPr>
          </a:p>
        </p:txBody>
      </p:sp>
      <p:sp>
        <p:nvSpPr>
          <p:cNvPr id="3" name="Untertitel 2"/>
          <p:cNvSpPr>
            <a:spLocks noGrp="1"/>
          </p:cNvSpPr>
          <p:nvPr>
            <p:ph type="subTitle" idx="1"/>
          </p:nvPr>
        </p:nvSpPr>
        <p:spPr/>
        <p:txBody>
          <a:bodyPr/>
          <a:lstStyle/>
          <a:p>
            <a:r>
              <a:rPr lang="de-DE" dirty="0" smtClean="0">
                <a:solidFill>
                  <a:srgbClr val="000090"/>
                </a:solidFill>
                <a:latin typeface="Lucida Sans"/>
              </a:rPr>
              <a:t>Über kreative Gestaltungsmöglichkeiten der therapeutischen Situation</a:t>
            </a:r>
            <a:endParaRPr lang="de-DE" dirty="0">
              <a:solidFill>
                <a:srgbClr val="000090"/>
              </a:solidFill>
              <a:latin typeface="Lucida Sans"/>
            </a:endParaRPr>
          </a:p>
        </p:txBody>
      </p:sp>
      <p:sp>
        <p:nvSpPr>
          <p:cNvPr id="4" name="Foliennummernplatzhalter 3"/>
          <p:cNvSpPr>
            <a:spLocks noGrp="1"/>
          </p:cNvSpPr>
          <p:nvPr>
            <p:ph type="sldNum" sz="quarter" idx="12"/>
          </p:nvPr>
        </p:nvSpPr>
        <p:spPr/>
        <p:txBody>
          <a:bodyPr/>
          <a:lstStyle/>
          <a:p>
            <a:fld id="{A4C3AC81-E21C-9341-82F6-BD2125D02F3C}" type="slidenum">
              <a:rPr lang="de-DE" smtClean="0"/>
              <a:pPr/>
              <a:t>1</a:t>
            </a:fld>
            <a:endParaRPr lang="de-DE" dirty="0"/>
          </a:p>
        </p:txBody>
      </p:sp>
      <p:sp>
        <p:nvSpPr>
          <p:cNvPr id="5" name="Fußzeilenplatzhalter 4"/>
          <p:cNvSpPr>
            <a:spLocks noGrp="1"/>
          </p:cNvSpPr>
          <p:nvPr>
            <p:ph type="ftr" sz="quarter" idx="11"/>
          </p:nvPr>
        </p:nvSpPr>
        <p:spPr>
          <a:xfrm>
            <a:off x="2209800" y="6300216"/>
            <a:ext cx="5562600" cy="274320"/>
          </a:xfrm>
        </p:spPr>
        <p:txBody>
          <a:bodyPr/>
          <a:lstStyle/>
          <a:p>
            <a:r>
              <a:rPr lang="de-DE" dirty="0" smtClean="0">
                <a:solidFill>
                  <a:srgbClr val="3366FF"/>
                </a:solidFill>
                <a:latin typeface="Lucida Sans"/>
              </a:rPr>
              <a:t>Jan Bleckwedel  www.fehrfeld.de</a:t>
            </a:r>
            <a:endParaRPr lang="de-DE" dirty="0">
              <a:solidFill>
                <a:srgbClr val="3366FF"/>
              </a:solidFill>
              <a:latin typeface="Lucida San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smtClean="0"/>
              <a:t>Kreative Kooperation</a:t>
            </a:r>
            <a:endParaRPr lang="de-DE" dirty="0"/>
          </a:p>
        </p:txBody>
      </p:sp>
      <p:sp>
        <p:nvSpPr>
          <p:cNvPr id="13" name="Inhaltsplatzhalter 12"/>
          <p:cNvSpPr>
            <a:spLocks noGrp="1"/>
          </p:cNvSpPr>
          <p:nvPr>
            <p:ph sz="half" idx="2"/>
          </p:nvPr>
        </p:nvSpPr>
        <p:spPr>
          <a:xfrm>
            <a:off x="914400" y="2971800"/>
            <a:ext cx="6606988" cy="1295400"/>
          </a:xfrm>
        </p:spPr>
        <p:txBody>
          <a:bodyPr>
            <a:normAutofit/>
          </a:bodyPr>
          <a:lstStyle/>
          <a:p>
            <a:endParaRPr lang="de-DE" sz="1800" i="1" dirty="0" smtClean="0"/>
          </a:p>
          <a:p>
            <a:r>
              <a:rPr lang="de-DE" sz="1800" i="1" dirty="0" smtClean="0"/>
              <a:t>Coordination of Coordination of </a:t>
            </a:r>
            <a:r>
              <a:rPr lang="de-DE" sz="1800" i="1" dirty="0" err="1" smtClean="0"/>
              <a:t>behavior</a:t>
            </a:r>
            <a:r>
              <a:rPr lang="de-DE" sz="1800" i="1" dirty="0" smtClean="0"/>
              <a:t> and </a:t>
            </a:r>
            <a:r>
              <a:rPr lang="de-DE" sz="1800" i="1" dirty="0" err="1" smtClean="0"/>
              <a:t>emotion</a:t>
            </a:r>
            <a:endParaRPr lang="de-DE" sz="1800" i="1" dirty="0" smtClean="0"/>
          </a:p>
          <a:p>
            <a:endParaRPr lang="de-DE" sz="1800" i="1" dirty="0"/>
          </a:p>
        </p:txBody>
      </p:sp>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10</a:t>
            </a:fld>
            <a:endParaRPr lang="de-DE"/>
          </a:p>
        </p:txBody>
      </p:sp>
      <p:pic>
        <p:nvPicPr>
          <p:cNvPr id="4" name="Bild 3" descr="images-4.jpg"/>
          <p:cNvPicPr>
            <a:picLocks noChangeAspect="1"/>
          </p:cNvPicPr>
          <p:nvPr/>
        </p:nvPicPr>
        <p:blipFill>
          <a:blip r:embed="rId3"/>
          <a:stretch>
            <a:fillRect/>
          </a:stretch>
        </p:blipFill>
        <p:spPr>
          <a:xfrm>
            <a:off x="457200" y="4851401"/>
            <a:ext cx="1714500" cy="1168400"/>
          </a:xfrm>
          <a:prstGeom prst="rect">
            <a:avLst/>
          </a:prstGeom>
        </p:spPr>
      </p:pic>
      <p:pic>
        <p:nvPicPr>
          <p:cNvPr id="8" name="Bild 7" descr="images-8.jpg"/>
          <p:cNvPicPr>
            <a:picLocks noChangeAspect="1"/>
          </p:cNvPicPr>
          <p:nvPr/>
        </p:nvPicPr>
        <p:blipFill>
          <a:blip r:embed="rId4"/>
          <a:stretch>
            <a:fillRect/>
          </a:stretch>
        </p:blipFill>
        <p:spPr>
          <a:xfrm>
            <a:off x="3889188" y="4699001"/>
            <a:ext cx="1816100" cy="1320800"/>
          </a:xfrm>
          <a:prstGeom prst="rect">
            <a:avLst/>
          </a:prstGeom>
        </p:spPr>
      </p:pic>
      <p:pic>
        <p:nvPicPr>
          <p:cNvPr id="15" name="Inhaltsplatzhalter 11" descr="images-5.jpg"/>
          <p:cNvPicPr>
            <a:picLocks noGrp="1" noChangeAspect="1"/>
          </p:cNvPicPr>
          <p:nvPr/>
        </p:nvPicPr>
        <p:blipFill>
          <a:blip r:embed="rId5"/>
          <a:srcRect l="-77911" r="-77911"/>
          <a:stretch>
            <a:fillRect/>
          </a:stretch>
        </p:blipFill>
        <p:spPr>
          <a:xfrm>
            <a:off x="914400" y="4851401"/>
            <a:ext cx="4256111" cy="11176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dirty="0" smtClean="0"/>
              <a:t>Kreative Kooperation: Liebe und Spiel sind das wesentliche Medium im Prozess der Zivilisation</a:t>
            </a:r>
            <a:endParaRPr lang="de-DE" sz="2000" dirty="0"/>
          </a:p>
        </p:txBody>
      </p:sp>
      <p:pic>
        <p:nvPicPr>
          <p:cNvPr id="4" name="Inhaltsplatzhalter 3" descr="sc00015a0b.jpg"/>
          <p:cNvPicPr>
            <a:picLocks noGrp="1" noChangeAspect="1"/>
          </p:cNvPicPr>
          <p:nvPr>
            <p:ph idx="1"/>
          </p:nvPr>
        </p:nvPicPr>
        <p:blipFill>
          <a:blip r:embed="rId3"/>
          <a:srcRect l="-77309" r="-77309"/>
          <a:stretch>
            <a:fillRect/>
          </a:stretch>
        </p:blipFill>
        <p:spPr>
          <a:xfrm>
            <a:off x="-914400" y="1537148"/>
            <a:ext cx="7313613" cy="4482653"/>
          </a:xfrm>
        </p:spPr>
      </p:pic>
      <p:sp>
        <p:nvSpPr>
          <p:cNvPr id="6" name="Foliennummernplatzhalter 5"/>
          <p:cNvSpPr>
            <a:spLocks noGrp="1"/>
          </p:cNvSpPr>
          <p:nvPr>
            <p:ph type="sldNum" sz="quarter" idx="12"/>
          </p:nvPr>
        </p:nvSpPr>
        <p:spPr/>
        <p:txBody>
          <a:bodyPr/>
          <a:lstStyle/>
          <a:p>
            <a:fld id="{A4C3AC81-E21C-9341-82F6-BD2125D02F3C}" type="slidenum">
              <a:rPr lang="de-DE" smtClean="0"/>
              <a:pPr/>
              <a:t>11</a:t>
            </a:fld>
            <a:endParaRPr lang="de-DE"/>
          </a:p>
        </p:txBody>
      </p:sp>
      <p:sp>
        <p:nvSpPr>
          <p:cNvPr id="7" name="Fußzeilenplatzhalter 6"/>
          <p:cNvSpPr>
            <a:spLocks noGrp="1"/>
          </p:cNvSpPr>
          <p:nvPr>
            <p:ph type="ftr" sz="quarter" idx="11"/>
          </p:nvPr>
        </p:nvSpPr>
        <p:spPr/>
        <p:txBody>
          <a:bodyPr/>
          <a:lstStyle/>
          <a:p>
            <a:r>
              <a:rPr lang="de-DE" smtClean="0"/>
              <a:t>www.fehrfeld.de</a:t>
            </a:r>
            <a:endParaRPr lang="de-DE" dirty="0"/>
          </a:p>
        </p:txBody>
      </p:sp>
      <p:pic>
        <p:nvPicPr>
          <p:cNvPr id="8" name="Bild 7" descr="2008-07-22-familienleben-in-deutschland,property=poster.jpg"/>
          <p:cNvPicPr>
            <a:picLocks noChangeAspect="1"/>
          </p:cNvPicPr>
          <p:nvPr/>
        </p:nvPicPr>
        <p:blipFill>
          <a:blip r:embed="rId4"/>
          <a:stretch>
            <a:fillRect/>
          </a:stretch>
        </p:blipFill>
        <p:spPr>
          <a:xfrm>
            <a:off x="5561013" y="3048000"/>
            <a:ext cx="1768475" cy="1289050"/>
          </a:xfrm>
          <a:prstGeom prst="rect">
            <a:avLst/>
          </a:prstGeom>
        </p:spPr>
      </p:pic>
      <p:pic>
        <p:nvPicPr>
          <p:cNvPr id="9" name="Bild 8" descr="images-2.jpg"/>
          <p:cNvPicPr>
            <a:picLocks noChangeAspect="1"/>
          </p:cNvPicPr>
          <p:nvPr/>
        </p:nvPicPr>
        <p:blipFill>
          <a:blip r:embed="rId5"/>
          <a:stretch>
            <a:fillRect/>
          </a:stretch>
        </p:blipFill>
        <p:spPr>
          <a:xfrm>
            <a:off x="5424488" y="4749801"/>
            <a:ext cx="1905000" cy="1270000"/>
          </a:xfrm>
          <a:prstGeom prst="rect">
            <a:avLst/>
          </a:prstGeom>
        </p:spPr>
      </p:pic>
      <p:pic>
        <p:nvPicPr>
          <p:cNvPr id="13" name="Bild 12" descr="images-1.jpg"/>
          <p:cNvPicPr>
            <a:picLocks noChangeAspect="1"/>
          </p:cNvPicPr>
          <p:nvPr/>
        </p:nvPicPr>
        <p:blipFill>
          <a:blip r:embed="rId6"/>
          <a:stretch>
            <a:fillRect/>
          </a:stretch>
        </p:blipFill>
        <p:spPr>
          <a:xfrm>
            <a:off x="5653088" y="1537148"/>
            <a:ext cx="1676400" cy="1117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Kreative Kooperation</a:t>
            </a:r>
            <a:endParaRPr lang="de-DE" dirty="0"/>
          </a:p>
        </p:txBody>
      </p:sp>
      <p:sp>
        <p:nvSpPr>
          <p:cNvPr id="7" name="Inhaltsplatzhalter 6"/>
          <p:cNvSpPr>
            <a:spLocks noGrp="1"/>
          </p:cNvSpPr>
          <p:nvPr>
            <p:ph idx="1"/>
          </p:nvPr>
        </p:nvSpPr>
        <p:spPr/>
        <p:txBody>
          <a:bodyPr>
            <a:normAutofit/>
          </a:bodyPr>
          <a:lstStyle/>
          <a:p>
            <a:r>
              <a:rPr lang="de-DE" dirty="0" smtClean="0"/>
              <a:t>Die Fähigkeit </a:t>
            </a:r>
            <a:r>
              <a:rPr lang="de-DE" i="1" dirty="0" smtClean="0"/>
              <a:t>mit anderen zusammen an kooperativen Aktivitäten mit geteilten Zielen und gemeinsamen Absichten</a:t>
            </a:r>
            <a:r>
              <a:rPr lang="de-DE" cap="small" dirty="0" smtClean="0">
                <a:latin typeface="Courier"/>
              </a:rPr>
              <a:t> </a:t>
            </a:r>
            <a:r>
              <a:rPr lang="de-DE" dirty="0" smtClean="0"/>
              <a:t>teilzunehmen.</a:t>
            </a:r>
          </a:p>
          <a:p>
            <a:r>
              <a:rPr lang="de-DE" i="1" dirty="0" smtClean="0"/>
              <a:t>Ich weiß/fühle, dass du weißt/fühlst, dass wir gemeinsam jetzt </a:t>
            </a:r>
            <a:r>
              <a:rPr lang="de-DE" i="1" dirty="0" err="1" smtClean="0"/>
              <a:t>xxyy</a:t>
            </a:r>
            <a:r>
              <a:rPr lang="de-DE" i="1" dirty="0" smtClean="0"/>
              <a:t> machen (wollen)</a:t>
            </a:r>
            <a:r>
              <a:rPr lang="de-DE" i="1" cap="small" dirty="0" smtClean="0"/>
              <a:t> </a:t>
            </a:r>
          </a:p>
          <a:p>
            <a:endParaRPr lang="de-DE" cap="small" dirty="0" smtClean="0"/>
          </a:p>
          <a:p>
            <a:pPr>
              <a:buNone/>
            </a:pPr>
            <a:r>
              <a:rPr lang="de-DE" cap="small" dirty="0" smtClean="0"/>
              <a:t>						</a:t>
            </a:r>
            <a:r>
              <a:rPr lang="de-DE" sz="1200" cap="small" dirty="0" smtClean="0">
                <a:latin typeface="Lucida Sans"/>
              </a:rPr>
              <a:t>(nach M. </a:t>
            </a:r>
            <a:r>
              <a:rPr lang="de-DE" sz="1200" cap="small" dirty="0" err="1" smtClean="0">
                <a:latin typeface="Lucida Sans"/>
              </a:rPr>
              <a:t>Tomasello</a:t>
            </a:r>
            <a:r>
              <a:rPr lang="de-DE" sz="1200" cap="small" dirty="0" smtClean="0">
                <a:latin typeface="Lucida Sans"/>
              </a:rPr>
              <a:t>) </a:t>
            </a:r>
            <a:endParaRPr lang="de-DE" sz="1200" dirty="0">
              <a:latin typeface="Lucida Sans"/>
            </a:endParaRPr>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12</a:t>
            </a:fld>
            <a:endParaRPr lang="de-DE"/>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2400" dirty="0" smtClean="0"/>
              <a:t>Die therapeutische Situation als Kreative Kooperation</a:t>
            </a:r>
            <a:endParaRPr lang="de-DE" sz="2400" dirty="0"/>
          </a:p>
        </p:txBody>
      </p:sp>
      <p:sp>
        <p:nvSpPr>
          <p:cNvPr id="6" name="Foliennummernplatzhalter 5"/>
          <p:cNvSpPr>
            <a:spLocks noGrp="1"/>
          </p:cNvSpPr>
          <p:nvPr>
            <p:ph type="sldNum" sz="quarter" idx="12"/>
          </p:nvPr>
        </p:nvSpPr>
        <p:spPr/>
        <p:txBody>
          <a:bodyPr/>
          <a:lstStyle/>
          <a:p>
            <a:fld id="{A4C3AC81-E21C-9341-82F6-BD2125D02F3C}" type="slidenum">
              <a:rPr lang="de-DE" smtClean="0"/>
              <a:pPr/>
              <a:t>13</a:t>
            </a:fld>
            <a:endParaRPr lang="de-DE"/>
          </a:p>
        </p:txBody>
      </p:sp>
      <p:pic>
        <p:nvPicPr>
          <p:cNvPr id="13" name="Bild 12" descr="images-7.jpg"/>
          <p:cNvPicPr>
            <a:picLocks noChangeAspect="1"/>
          </p:cNvPicPr>
          <p:nvPr/>
        </p:nvPicPr>
        <p:blipFill>
          <a:blip r:embed="rId3"/>
          <a:stretch>
            <a:fillRect/>
          </a:stretch>
        </p:blipFill>
        <p:spPr>
          <a:xfrm>
            <a:off x="1831975" y="1806575"/>
            <a:ext cx="1473200" cy="1104900"/>
          </a:xfrm>
          <a:prstGeom prst="rect">
            <a:avLst/>
          </a:prstGeom>
        </p:spPr>
      </p:pic>
      <p:pic>
        <p:nvPicPr>
          <p:cNvPr id="14" name="Bild 13" descr="images-9.jpg"/>
          <p:cNvPicPr>
            <a:picLocks noChangeAspect="1"/>
          </p:cNvPicPr>
          <p:nvPr/>
        </p:nvPicPr>
        <p:blipFill>
          <a:blip r:embed="rId4"/>
          <a:stretch>
            <a:fillRect/>
          </a:stretch>
        </p:blipFill>
        <p:spPr>
          <a:xfrm>
            <a:off x="3886200" y="1806575"/>
            <a:ext cx="1409700" cy="1409700"/>
          </a:xfrm>
          <a:prstGeom prst="rect">
            <a:avLst/>
          </a:prstGeom>
        </p:spPr>
      </p:pic>
      <p:pic>
        <p:nvPicPr>
          <p:cNvPr id="16" name="Bild 15" descr="images-10.jpg"/>
          <p:cNvPicPr>
            <a:picLocks noChangeAspect="1"/>
          </p:cNvPicPr>
          <p:nvPr/>
        </p:nvPicPr>
        <p:blipFill>
          <a:blip r:embed="rId5"/>
          <a:stretch>
            <a:fillRect/>
          </a:stretch>
        </p:blipFill>
        <p:spPr>
          <a:xfrm>
            <a:off x="5943600" y="1806575"/>
            <a:ext cx="1397000" cy="1574800"/>
          </a:xfrm>
          <a:prstGeom prst="rect">
            <a:avLst/>
          </a:prstGeom>
        </p:spPr>
      </p:pic>
      <p:pic>
        <p:nvPicPr>
          <p:cNvPr id="17" name="Bild 16" descr="images-12.jpg"/>
          <p:cNvPicPr>
            <a:picLocks noChangeAspect="1"/>
          </p:cNvPicPr>
          <p:nvPr/>
        </p:nvPicPr>
        <p:blipFill>
          <a:blip r:embed="rId6"/>
          <a:stretch>
            <a:fillRect/>
          </a:stretch>
        </p:blipFill>
        <p:spPr>
          <a:xfrm>
            <a:off x="3975100" y="3420533"/>
            <a:ext cx="1320800" cy="1320800"/>
          </a:xfrm>
          <a:prstGeom prst="rect">
            <a:avLst/>
          </a:prstGeom>
        </p:spPr>
      </p:pic>
      <p:pic>
        <p:nvPicPr>
          <p:cNvPr id="18" name="Bild 17" descr="images-13.jpg"/>
          <p:cNvPicPr>
            <a:picLocks noChangeAspect="1"/>
          </p:cNvPicPr>
          <p:nvPr/>
        </p:nvPicPr>
        <p:blipFill>
          <a:blip r:embed="rId7"/>
          <a:stretch>
            <a:fillRect/>
          </a:stretch>
        </p:blipFill>
        <p:spPr>
          <a:xfrm>
            <a:off x="5943600" y="3952875"/>
            <a:ext cx="1866900" cy="1244600"/>
          </a:xfrm>
          <a:prstGeom prst="rect">
            <a:avLst/>
          </a:prstGeom>
        </p:spPr>
      </p:pic>
      <p:pic>
        <p:nvPicPr>
          <p:cNvPr id="19" name="Bild 18" descr="images-14.jpg"/>
          <p:cNvPicPr>
            <a:picLocks noChangeAspect="1"/>
          </p:cNvPicPr>
          <p:nvPr/>
        </p:nvPicPr>
        <p:blipFill>
          <a:blip r:embed="rId8"/>
          <a:stretch>
            <a:fillRect/>
          </a:stretch>
        </p:blipFill>
        <p:spPr>
          <a:xfrm>
            <a:off x="1831975" y="3216275"/>
            <a:ext cx="1473200" cy="1104900"/>
          </a:xfrm>
          <a:prstGeom prst="rect">
            <a:avLst/>
          </a:prstGeom>
        </p:spPr>
      </p:pic>
      <p:pic>
        <p:nvPicPr>
          <p:cNvPr id="10" name="Bild 9" descr="images-6.jpg"/>
          <p:cNvPicPr>
            <a:picLocks noChangeAspect="1"/>
          </p:cNvPicPr>
          <p:nvPr/>
        </p:nvPicPr>
        <p:blipFill>
          <a:blip r:embed="rId9"/>
          <a:stretch>
            <a:fillRect/>
          </a:stretch>
        </p:blipFill>
        <p:spPr>
          <a:xfrm>
            <a:off x="3886200" y="5160433"/>
            <a:ext cx="1447800" cy="977900"/>
          </a:xfrm>
          <a:prstGeom prst="rect">
            <a:avLst/>
          </a:prstGeom>
        </p:spPr>
      </p:pic>
      <p:pic>
        <p:nvPicPr>
          <p:cNvPr id="11" name="Bild 10" descr="images-12.jpg"/>
          <p:cNvPicPr>
            <a:picLocks noChangeAspect="1"/>
          </p:cNvPicPr>
          <p:nvPr/>
        </p:nvPicPr>
        <p:blipFill>
          <a:blip r:embed="rId10"/>
          <a:stretch>
            <a:fillRect/>
          </a:stretch>
        </p:blipFill>
        <p:spPr>
          <a:xfrm>
            <a:off x="1831975" y="4741333"/>
            <a:ext cx="1600200" cy="1397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447800" y="3124200"/>
            <a:ext cx="7239000" cy="1914144"/>
          </a:xfrm>
        </p:spPr>
        <p:txBody>
          <a:bodyPr>
            <a:normAutofit fontScale="90000"/>
          </a:bodyPr>
          <a:lstStyle/>
          <a:p>
            <a:r>
              <a:rPr lang="de-DE" dirty="0" smtClean="0">
                <a:solidFill>
                  <a:srgbClr val="000090"/>
                </a:solidFill>
                <a:latin typeface="Lucida Sans"/>
              </a:rPr>
              <a:t>Gestaltungsmöglichkeiten der therapeutischen Situation</a:t>
            </a:r>
            <a:br>
              <a:rPr lang="de-DE" dirty="0" smtClean="0">
                <a:solidFill>
                  <a:srgbClr val="000090"/>
                </a:solidFill>
                <a:latin typeface="Lucida Sans"/>
              </a:rPr>
            </a:br>
            <a:endParaRPr lang="de-DE" dirty="0">
              <a:solidFill>
                <a:srgbClr val="660066"/>
              </a:solidFill>
              <a:latin typeface="Comic Sans MS"/>
            </a:endParaRPr>
          </a:p>
        </p:txBody>
      </p:sp>
      <p:sp>
        <p:nvSpPr>
          <p:cNvPr id="3" name="Untertitel 2"/>
          <p:cNvSpPr>
            <a:spLocks noGrp="1"/>
          </p:cNvSpPr>
          <p:nvPr>
            <p:ph type="subTitle" idx="1"/>
          </p:nvPr>
        </p:nvSpPr>
        <p:spPr/>
        <p:txBody>
          <a:bodyPr/>
          <a:lstStyle/>
          <a:p>
            <a:r>
              <a:rPr lang="de-DE" dirty="0" smtClean="0">
                <a:solidFill>
                  <a:srgbClr val="800000"/>
                </a:solidFill>
                <a:latin typeface="Comic Sans MS"/>
              </a:rPr>
              <a:t>Kreative Arrangements für Veränderung und Entwicklung</a:t>
            </a:r>
            <a:endParaRPr lang="de-DE" dirty="0">
              <a:solidFill>
                <a:srgbClr val="800000"/>
              </a:solidFill>
              <a:latin typeface="Comic Sans MS"/>
            </a:endParaRPr>
          </a:p>
        </p:txBody>
      </p:sp>
      <p:sp>
        <p:nvSpPr>
          <p:cNvPr id="4" name="Foliennummernplatzhalter 3"/>
          <p:cNvSpPr>
            <a:spLocks noGrp="1"/>
          </p:cNvSpPr>
          <p:nvPr>
            <p:ph type="sldNum" sz="quarter" idx="12"/>
          </p:nvPr>
        </p:nvSpPr>
        <p:spPr/>
        <p:txBody>
          <a:bodyPr/>
          <a:lstStyle/>
          <a:p>
            <a:fld id="{A4C3AC81-E21C-9341-82F6-BD2125D02F3C}" type="slidenum">
              <a:rPr lang="de-DE" smtClean="0"/>
              <a:pPr/>
              <a:t>14</a:t>
            </a:fld>
            <a:endParaRPr lang="de-DE" dirty="0"/>
          </a:p>
        </p:txBody>
      </p:sp>
      <p:sp>
        <p:nvSpPr>
          <p:cNvPr id="5" name="Fußzeilenplatzhalter 4"/>
          <p:cNvSpPr>
            <a:spLocks noGrp="1"/>
          </p:cNvSpPr>
          <p:nvPr>
            <p:ph type="ftr" sz="quarter" idx="11"/>
          </p:nvPr>
        </p:nvSpPr>
        <p:spPr>
          <a:xfrm>
            <a:off x="2209800" y="6300216"/>
            <a:ext cx="5562600" cy="274320"/>
          </a:xfrm>
        </p:spPr>
        <p:txBody>
          <a:bodyPr/>
          <a:lstStyle/>
          <a:p>
            <a:r>
              <a:rPr lang="de-DE" dirty="0" smtClean="0">
                <a:solidFill>
                  <a:srgbClr val="3366FF"/>
                </a:solidFill>
                <a:latin typeface="Lucida Sans"/>
              </a:rPr>
              <a:t>Jan Bleckwedel  </a:t>
            </a:r>
            <a:r>
              <a:rPr lang="de-DE" dirty="0" err="1" smtClean="0">
                <a:solidFill>
                  <a:srgbClr val="3366FF"/>
                </a:solidFill>
                <a:latin typeface="Lucida Sans"/>
              </a:rPr>
              <a:t>www.fehrfeld.de</a:t>
            </a:r>
            <a:endParaRPr lang="de-DE" dirty="0">
              <a:solidFill>
                <a:srgbClr val="3366FF"/>
              </a:solidFill>
              <a:latin typeface="Lucida Sans"/>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smtClean="0"/>
              <a:t>www.fehrfeld.de</a:t>
            </a:r>
            <a:endParaRPr lang="de-DE"/>
          </a:p>
        </p:txBody>
      </p:sp>
      <p:sp>
        <p:nvSpPr>
          <p:cNvPr id="6" name="Foliennummernplatzhalter 5"/>
          <p:cNvSpPr>
            <a:spLocks noGrp="1"/>
          </p:cNvSpPr>
          <p:nvPr>
            <p:ph type="sldNum" sz="quarter" idx="12"/>
          </p:nvPr>
        </p:nvSpPr>
        <p:spPr/>
        <p:txBody>
          <a:bodyPr/>
          <a:lstStyle/>
          <a:p>
            <a:fld id="{A4C3AC81-E21C-9341-82F6-BD2125D02F3C}" type="slidenum">
              <a:rPr lang="de-DE" smtClean="0"/>
              <a:pPr/>
              <a:t>15</a:t>
            </a:fld>
            <a:endParaRPr lang="de-DE"/>
          </a:p>
        </p:txBody>
      </p:sp>
      <p:pic>
        <p:nvPicPr>
          <p:cNvPr id="7" name="Bild 6" descr="images.jpg"/>
          <p:cNvPicPr>
            <a:picLocks noChangeAspect="1"/>
          </p:cNvPicPr>
          <p:nvPr/>
        </p:nvPicPr>
        <p:blipFill>
          <a:blip r:embed="rId3"/>
          <a:stretch>
            <a:fillRect/>
          </a:stretch>
        </p:blipFill>
        <p:spPr>
          <a:xfrm>
            <a:off x="457200" y="279400"/>
            <a:ext cx="1905000" cy="1257300"/>
          </a:xfrm>
          <a:prstGeom prst="rect">
            <a:avLst/>
          </a:prstGeom>
        </p:spPr>
      </p:pic>
      <p:pic>
        <p:nvPicPr>
          <p:cNvPr id="10" name="Bild 9" descr="LT-508767-CoverGross-20061009-085910.jpg"/>
          <p:cNvPicPr>
            <a:picLocks noChangeAspect="1"/>
          </p:cNvPicPr>
          <p:nvPr/>
        </p:nvPicPr>
        <p:blipFill>
          <a:blip r:embed="rId4"/>
          <a:stretch>
            <a:fillRect/>
          </a:stretch>
        </p:blipFill>
        <p:spPr>
          <a:xfrm>
            <a:off x="5715000" y="3098801"/>
            <a:ext cx="2273300" cy="2921000"/>
          </a:xfrm>
          <a:prstGeom prst="rect">
            <a:avLst/>
          </a:prstGeom>
        </p:spPr>
      </p:pic>
      <p:pic>
        <p:nvPicPr>
          <p:cNvPr id="11" name="Bild 10" descr="images-3.jpg"/>
          <p:cNvPicPr>
            <a:picLocks noChangeAspect="1"/>
          </p:cNvPicPr>
          <p:nvPr/>
        </p:nvPicPr>
        <p:blipFill>
          <a:blip r:embed="rId5"/>
          <a:stretch>
            <a:fillRect/>
          </a:stretch>
        </p:blipFill>
        <p:spPr>
          <a:xfrm>
            <a:off x="3333750" y="2133600"/>
            <a:ext cx="1663700" cy="13081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16</a:t>
            </a:fld>
            <a:endParaRPr lang="de-DE"/>
          </a:p>
        </p:txBody>
      </p:sp>
      <p:pic>
        <p:nvPicPr>
          <p:cNvPr id="9" name="Bild 8" descr="images-13.jpg"/>
          <p:cNvPicPr>
            <a:picLocks noChangeAspect="1"/>
          </p:cNvPicPr>
          <p:nvPr/>
        </p:nvPicPr>
        <p:blipFill>
          <a:blip r:embed="rId3"/>
          <a:stretch>
            <a:fillRect/>
          </a:stretch>
        </p:blipFill>
        <p:spPr>
          <a:xfrm>
            <a:off x="1295400" y="1012825"/>
            <a:ext cx="1612900" cy="1054100"/>
          </a:xfrm>
          <a:prstGeom prst="rect">
            <a:avLst/>
          </a:prstGeom>
        </p:spPr>
      </p:pic>
      <p:pic>
        <p:nvPicPr>
          <p:cNvPr id="10" name="Bild 9" descr="images-15.jpg"/>
          <p:cNvPicPr>
            <a:picLocks noChangeAspect="1"/>
          </p:cNvPicPr>
          <p:nvPr/>
        </p:nvPicPr>
        <p:blipFill>
          <a:blip r:embed="rId4"/>
          <a:stretch>
            <a:fillRect/>
          </a:stretch>
        </p:blipFill>
        <p:spPr>
          <a:xfrm>
            <a:off x="1295400" y="2359025"/>
            <a:ext cx="1231900" cy="1638300"/>
          </a:xfrm>
          <a:prstGeom prst="rect">
            <a:avLst/>
          </a:prstGeom>
        </p:spPr>
      </p:pic>
      <p:pic>
        <p:nvPicPr>
          <p:cNvPr id="12" name="Bild 11" descr="images-9.jpg"/>
          <p:cNvPicPr>
            <a:picLocks noChangeAspect="1"/>
          </p:cNvPicPr>
          <p:nvPr/>
        </p:nvPicPr>
        <p:blipFill>
          <a:blip r:embed="rId5"/>
          <a:stretch>
            <a:fillRect/>
          </a:stretch>
        </p:blipFill>
        <p:spPr>
          <a:xfrm>
            <a:off x="1295400" y="4432300"/>
            <a:ext cx="1905000" cy="1270000"/>
          </a:xfrm>
          <a:prstGeom prst="rect">
            <a:avLst/>
          </a:prstGeom>
        </p:spPr>
      </p:pic>
      <p:pic>
        <p:nvPicPr>
          <p:cNvPr id="13" name="Bild 12" descr="images-10.jpg"/>
          <p:cNvPicPr>
            <a:picLocks noChangeAspect="1"/>
          </p:cNvPicPr>
          <p:nvPr/>
        </p:nvPicPr>
        <p:blipFill>
          <a:blip r:embed="rId6"/>
          <a:stretch>
            <a:fillRect/>
          </a:stretch>
        </p:blipFill>
        <p:spPr>
          <a:xfrm>
            <a:off x="3162300" y="1012825"/>
            <a:ext cx="1651000" cy="1244600"/>
          </a:xfrm>
          <a:prstGeom prst="rect">
            <a:avLst/>
          </a:prstGeom>
        </p:spPr>
      </p:pic>
      <p:pic>
        <p:nvPicPr>
          <p:cNvPr id="15" name="Bild 14" descr="images-8.jpg"/>
          <p:cNvPicPr>
            <a:picLocks noChangeAspect="1"/>
          </p:cNvPicPr>
          <p:nvPr/>
        </p:nvPicPr>
        <p:blipFill>
          <a:blip r:embed="rId7"/>
          <a:stretch>
            <a:fillRect/>
          </a:stretch>
        </p:blipFill>
        <p:spPr>
          <a:xfrm>
            <a:off x="5183188" y="1012825"/>
            <a:ext cx="1574800" cy="1092200"/>
          </a:xfrm>
          <a:prstGeom prst="rect">
            <a:avLst/>
          </a:prstGeom>
        </p:spPr>
      </p:pic>
      <p:pic>
        <p:nvPicPr>
          <p:cNvPr id="18" name="Bild 17" descr="images-2.jpg"/>
          <p:cNvPicPr>
            <a:picLocks noChangeAspect="1"/>
          </p:cNvPicPr>
          <p:nvPr/>
        </p:nvPicPr>
        <p:blipFill>
          <a:blip r:embed="rId8"/>
          <a:stretch>
            <a:fillRect/>
          </a:stretch>
        </p:blipFill>
        <p:spPr>
          <a:xfrm>
            <a:off x="4852988" y="4267200"/>
            <a:ext cx="1905000" cy="1435100"/>
          </a:xfrm>
          <a:prstGeom prst="rect">
            <a:avLst/>
          </a:prstGeom>
        </p:spPr>
      </p:pic>
      <p:pic>
        <p:nvPicPr>
          <p:cNvPr id="11" name="Bild 10" descr="images-5.jpg"/>
          <p:cNvPicPr>
            <a:picLocks noChangeAspect="1"/>
          </p:cNvPicPr>
          <p:nvPr/>
        </p:nvPicPr>
        <p:blipFill>
          <a:blip r:embed="rId9"/>
          <a:stretch>
            <a:fillRect/>
          </a:stretch>
        </p:blipFill>
        <p:spPr>
          <a:xfrm>
            <a:off x="3200400" y="2752725"/>
            <a:ext cx="1739900" cy="1244600"/>
          </a:xfrm>
          <a:prstGeom prst="rect">
            <a:avLst/>
          </a:prstGeom>
        </p:spPr>
      </p:pic>
      <p:pic>
        <p:nvPicPr>
          <p:cNvPr id="14" name="Bild 13" descr="images-11.jpg"/>
          <p:cNvPicPr>
            <a:picLocks noChangeAspect="1"/>
          </p:cNvPicPr>
          <p:nvPr/>
        </p:nvPicPr>
        <p:blipFill>
          <a:blip r:embed="rId10"/>
          <a:stretch>
            <a:fillRect/>
          </a:stretch>
        </p:blipFill>
        <p:spPr>
          <a:xfrm>
            <a:off x="5287963" y="2725738"/>
            <a:ext cx="1409700" cy="939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17</a:t>
            </a:fld>
            <a:endParaRPr lang="de-DE"/>
          </a:p>
        </p:txBody>
      </p:sp>
      <p:pic>
        <p:nvPicPr>
          <p:cNvPr id="4" name="Bild 3" descr="images-11.jpg"/>
          <p:cNvPicPr>
            <a:picLocks noChangeAspect="1"/>
          </p:cNvPicPr>
          <p:nvPr/>
        </p:nvPicPr>
        <p:blipFill>
          <a:blip r:embed="rId3"/>
          <a:stretch>
            <a:fillRect/>
          </a:stretch>
        </p:blipFill>
        <p:spPr>
          <a:xfrm>
            <a:off x="2209800" y="685800"/>
            <a:ext cx="1905000" cy="1473200"/>
          </a:xfrm>
          <a:prstGeom prst="rect">
            <a:avLst/>
          </a:prstGeom>
        </p:spPr>
      </p:pic>
      <p:pic>
        <p:nvPicPr>
          <p:cNvPr id="6" name="Bild 5" descr="images-2.jpg"/>
          <p:cNvPicPr>
            <a:picLocks noChangeAspect="1"/>
          </p:cNvPicPr>
          <p:nvPr/>
        </p:nvPicPr>
        <p:blipFill>
          <a:blip r:embed="rId4"/>
          <a:stretch>
            <a:fillRect/>
          </a:stretch>
        </p:blipFill>
        <p:spPr>
          <a:xfrm>
            <a:off x="5257800" y="685800"/>
            <a:ext cx="1600200" cy="1206500"/>
          </a:xfrm>
          <a:prstGeom prst="rect">
            <a:avLst/>
          </a:prstGeom>
        </p:spPr>
      </p:pic>
      <p:pic>
        <p:nvPicPr>
          <p:cNvPr id="9" name="Bild 8" descr="images-2.jpg"/>
          <p:cNvPicPr>
            <a:picLocks noChangeAspect="1"/>
          </p:cNvPicPr>
          <p:nvPr/>
        </p:nvPicPr>
        <p:blipFill>
          <a:blip r:embed="rId5"/>
          <a:stretch>
            <a:fillRect/>
          </a:stretch>
        </p:blipFill>
        <p:spPr>
          <a:xfrm>
            <a:off x="5118100" y="2438400"/>
            <a:ext cx="1739900" cy="622300"/>
          </a:xfrm>
          <a:prstGeom prst="rect">
            <a:avLst/>
          </a:prstGeom>
        </p:spPr>
      </p:pic>
      <p:pic>
        <p:nvPicPr>
          <p:cNvPr id="11" name="Bild 10" descr="images-3.jpg"/>
          <p:cNvPicPr>
            <a:picLocks noChangeAspect="1"/>
          </p:cNvPicPr>
          <p:nvPr/>
        </p:nvPicPr>
        <p:blipFill>
          <a:blip r:embed="rId6"/>
          <a:stretch>
            <a:fillRect/>
          </a:stretch>
        </p:blipFill>
        <p:spPr>
          <a:xfrm>
            <a:off x="2209800" y="2425700"/>
            <a:ext cx="1905000" cy="1270000"/>
          </a:xfrm>
          <a:prstGeom prst="rect">
            <a:avLst/>
          </a:prstGeom>
        </p:spPr>
      </p:pic>
      <p:pic>
        <p:nvPicPr>
          <p:cNvPr id="12" name="Bild 11" descr="images-1.jpg"/>
          <p:cNvPicPr>
            <a:picLocks noChangeAspect="1"/>
          </p:cNvPicPr>
          <p:nvPr/>
        </p:nvPicPr>
        <p:blipFill>
          <a:blip r:embed="rId7"/>
          <a:stretch>
            <a:fillRect/>
          </a:stretch>
        </p:blipFill>
        <p:spPr>
          <a:xfrm>
            <a:off x="2209800" y="4108450"/>
            <a:ext cx="1574800" cy="1181100"/>
          </a:xfrm>
          <a:prstGeom prst="rect">
            <a:avLst/>
          </a:prstGeom>
        </p:spPr>
      </p:pic>
      <p:pic>
        <p:nvPicPr>
          <p:cNvPr id="14" name="Bild 13" descr="images.jpg"/>
          <p:cNvPicPr>
            <a:picLocks noChangeAspect="1"/>
          </p:cNvPicPr>
          <p:nvPr/>
        </p:nvPicPr>
        <p:blipFill>
          <a:blip r:embed="rId8"/>
          <a:stretch>
            <a:fillRect/>
          </a:stretch>
        </p:blipFill>
        <p:spPr>
          <a:xfrm>
            <a:off x="5219700" y="4108450"/>
            <a:ext cx="1638300" cy="12319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18</a:t>
            </a:fld>
            <a:endParaRPr lang="de-DE"/>
          </a:p>
        </p:txBody>
      </p:sp>
      <p:pic>
        <p:nvPicPr>
          <p:cNvPr id="5" name="Bild 4" descr="images-1.jpg"/>
          <p:cNvPicPr>
            <a:picLocks noChangeAspect="1"/>
          </p:cNvPicPr>
          <p:nvPr/>
        </p:nvPicPr>
        <p:blipFill>
          <a:blip r:embed="rId3"/>
          <a:stretch>
            <a:fillRect/>
          </a:stretch>
        </p:blipFill>
        <p:spPr>
          <a:xfrm>
            <a:off x="2927350" y="941388"/>
            <a:ext cx="1409700" cy="927100"/>
          </a:xfrm>
          <a:prstGeom prst="rect">
            <a:avLst/>
          </a:prstGeom>
        </p:spPr>
      </p:pic>
      <p:pic>
        <p:nvPicPr>
          <p:cNvPr id="9" name="Bild 8" descr="images-6.jpg"/>
          <p:cNvPicPr>
            <a:picLocks noChangeAspect="1"/>
          </p:cNvPicPr>
          <p:nvPr/>
        </p:nvPicPr>
        <p:blipFill>
          <a:blip r:embed="rId4"/>
          <a:stretch>
            <a:fillRect/>
          </a:stretch>
        </p:blipFill>
        <p:spPr>
          <a:xfrm>
            <a:off x="4654550" y="941388"/>
            <a:ext cx="1181100" cy="787400"/>
          </a:xfrm>
          <a:prstGeom prst="rect">
            <a:avLst/>
          </a:prstGeom>
        </p:spPr>
      </p:pic>
      <p:pic>
        <p:nvPicPr>
          <p:cNvPr id="14" name="Bild 13" descr="images-2.jpg"/>
          <p:cNvPicPr>
            <a:picLocks noChangeAspect="1"/>
          </p:cNvPicPr>
          <p:nvPr/>
        </p:nvPicPr>
        <p:blipFill>
          <a:blip r:embed="rId5"/>
          <a:stretch>
            <a:fillRect/>
          </a:stretch>
        </p:blipFill>
        <p:spPr>
          <a:xfrm>
            <a:off x="1155700" y="941388"/>
            <a:ext cx="1574800" cy="1181100"/>
          </a:xfrm>
          <a:prstGeom prst="rect">
            <a:avLst/>
          </a:prstGeom>
        </p:spPr>
      </p:pic>
      <p:pic>
        <p:nvPicPr>
          <p:cNvPr id="8" name="Bild 7" descr="images-3.jpg"/>
          <p:cNvPicPr>
            <a:picLocks noChangeAspect="1"/>
          </p:cNvPicPr>
          <p:nvPr/>
        </p:nvPicPr>
        <p:blipFill>
          <a:blip r:embed="rId6"/>
          <a:stretch>
            <a:fillRect/>
          </a:stretch>
        </p:blipFill>
        <p:spPr>
          <a:xfrm>
            <a:off x="6172200" y="941388"/>
            <a:ext cx="1701800" cy="1130300"/>
          </a:xfrm>
          <a:prstGeom prst="rect">
            <a:avLst/>
          </a:prstGeom>
        </p:spPr>
      </p:pic>
      <p:pic>
        <p:nvPicPr>
          <p:cNvPr id="12" name="Bild 11" descr="images-5.jpg"/>
          <p:cNvPicPr>
            <a:picLocks noChangeAspect="1"/>
          </p:cNvPicPr>
          <p:nvPr/>
        </p:nvPicPr>
        <p:blipFill>
          <a:blip r:embed="rId7"/>
          <a:stretch>
            <a:fillRect/>
          </a:stretch>
        </p:blipFill>
        <p:spPr>
          <a:xfrm>
            <a:off x="3924300" y="2455863"/>
            <a:ext cx="1612900" cy="1079500"/>
          </a:xfrm>
          <a:prstGeom prst="rect">
            <a:avLst/>
          </a:prstGeom>
        </p:spPr>
      </p:pic>
      <p:pic>
        <p:nvPicPr>
          <p:cNvPr id="13" name="Bild 12" descr="images-6.jpg"/>
          <p:cNvPicPr>
            <a:picLocks noChangeAspect="1"/>
          </p:cNvPicPr>
          <p:nvPr/>
        </p:nvPicPr>
        <p:blipFill>
          <a:blip r:embed="rId8"/>
          <a:stretch>
            <a:fillRect/>
          </a:stretch>
        </p:blipFill>
        <p:spPr>
          <a:xfrm>
            <a:off x="6553200" y="2455863"/>
            <a:ext cx="1320800" cy="1181100"/>
          </a:xfrm>
          <a:prstGeom prst="rect">
            <a:avLst/>
          </a:prstGeom>
        </p:spPr>
      </p:pic>
      <p:pic>
        <p:nvPicPr>
          <p:cNvPr id="15" name="Bild 14" descr="images-7.jpg"/>
          <p:cNvPicPr>
            <a:picLocks noChangeAspect="1"/>
          </p:cNvPicPr>
          <p:nvPr/>
        </p:nvPicPr>
        <p:blipFill>
          <a:blip r:embed="rId9"/>
          <a:stretch>
            <a:fillRect/>
          </a:stretch>
        </p:blipFill>
        <p:spPr>
          <a:xfrm>
            <a:off x="3632200" y="4040997"/>
            <a:ext cx="1905000" cy="1485900"/>
          </a:xfrm>
          <a:prstGeom prst="rect">
            <a:avLst/>
          </a:prstGeom>
        </p:spPr>
      </p:pic>
      <p:pic>
        <p:nvPicPr>
          <p:cNvPr id="16" name="Bild 15" descr="images-8.jpg"/>
          <p:cNvPicPr>
            <a:picLocks noChangeAspect="1"/>
          </p:cNvPicPr>
          <p:nvPr/>
        </p:nvPicPr>
        <p:blipFill>
          <a:blip r:embed="rId10"/>
          <a:stretch>
            <a:fillRect/>
          </a:stretch>
        </p:blipFill>
        <p:spPr>
          <a:xfrm>
            <a:off x="1155700" y="2455863"/>
            <a:ext cx="1905000" cy="1270000"/>
          </a:xfrm>
          <a:prstGeom prst="rect">
            <a:avLst/>
          </a:prstGeom>
        </p:spPr>
      </p:pic>
      <p:pic>
        <p:nvPicPr>
          <p:cNvPr id="17" name="Bild 16" descr="images-9.jpg"/>
          <p:cNvPicPr>
            <a:picLocks noChangeAspect="1"/>
          </p:cNvPicPr>
          <p:nvPr/>
        </p:nvPicPr>
        <p:blipFill>
          <a:blip r:embed="rId11"/>
          <a:stretch>
            <a:fillRect/>
          </a:stretch>
        </p:blipFill>
        <p:spPr>
          <a:xfrm>
            <a:off x="1155700" y="4040997"/>
            <a:ext cx="1905000" cy="1435100"/>
          </a:xfrm>
          <a:prstGeom prst="rect">
            <a:avLst/>
          </a:prstGeom>
        </p:spPr>
      </p:pic>
      <p:pic>
        <p:nvPicPr>
          <p:cNvPr id="18" name="Bild 17" descr="images-1.jpg"/>
          <p:cNvPicPr>
            <a:picLocks noChangeAspect="1"/>
          </p:cNvPicPr>
          <p:nvPr/>
        </p:nvPicPr>
        <p:blipFill>
          <a:blip r:embed="rId12"/>
          <a:stretch>
            <a:fillRect/>
          </a:stretch>
        </p:blipFill>
        <p:spPr>
          <a:xfrm>
            <a:off x="5969000" y="4206097"/>
            <a:ext cx="1905000" cy="1270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19</a:t>
            </a:fld>
            <a:endParaRPr lang="de-DE"/>
          </a:p>
        </p:txBody>
      </p:sp>
      <p:pic>
        <p:nvPicPr>
          <p:cNvPr id="5" name="Bild 4" descr="images-3.jpg"/>
          <p:cNvPicPr>
            <a:picLocks noChangeAspect="1"/>
          </p:cNvPicPr>
          <p:nvPr/>
        </p:nvPicPr>
        <p:blipFill>
          <a:blip r:embed="rId3"/>
          <a:stretch>
            <a:fillRect/>
          </a:stretch>
        </p:blipFill>
        <p:spPr>
          <a:xfrm>
            <a:off x="4913313" y="5270500"/>
            <a:ext cx="1460500" cy="1016000"/>
          </a:xfrm>
          <a:prstGeom prst="rect">
            <a:avLst/>
          </a:prstGeom>
        </p:spPr>
      </p:pic>
      <p:pic>
        <p:nvPicPr>
          <p:cNvPr id="9" name="Bild 8" descr="images-13.jpg"/>
          <p:cNvPicPr>
            <a:picLocks noChangeAspect="1"/>
          </p:cNvPicPr>
          <p:nvPr/>
        </p:nvPicPr>
        <p:blipFill>
          <a:blip r:embed="rId4"/>
          <a:stretch>
            <a:fillRect/>
          </a:stretch>
        </p:blipFill>
        <p:spPr>
          <a:xfrm>
            <a:off x="2978150" y="5270500"/>
            <a:ext cx="1409700" cy="1092200"/>
          </a:xfrm>
          <a:prstGeom prst="rect">
            <a:avLst/>
          </a:prstGeom>
        </p:spPr>
      </p:pic>
      <p:pic>
        <p:nvPicPr>
          <p:cNvPr id="10" name="Bild 9" descr="images-14.jpg"/>
          <p:cNvPicPr>
            <a:picLocks noChangeAspect="1"/>
          </p:cNvPicPr>
          <p:nvPr/>
        </p:nvPicPr>
        <p:blipFill>
          <a:blip r:embed="rId5"/>
          <a:stretch>
            <a:fillRect/>
          </a:stretch>
        </p:blipFill>
        <p:spPr>
          <a:xfrm>
            <a:off x="469900" y="5181600"/>
            <a:ext cx="1562100" cy="1104900"/>
          </a:xfrm>
          <a:prstGeom prst="rect">
            <a:avLst/>
          </a:prstGeom>
        </p:spPr>
      </p:pic>
      <p:pic>
        <p:nvPicPr>
          <p:cNvPr id="11" name="Bild 10" descr="images-12.jpg"/>
          <p:cNvPicPr>
            <a:picLocks noChangeAspect="1"/>
          </p:cNvPicPr>
          <p:nvPr/>
        </p:nvPicPr>
        <p:blipFill>
          <a:blip r:embed="rId6"/>
          <a:stretch>
            <a:fillRect/>
          </a:stretch>
        </p:blipFill>
        <p:spPr>
          <a:xfrm>
            <a:off x="5167313" y="3663950"/>
            <a:ext cx="1206500" cy="901700"/>
          </a:xfrm>
          <a:prstGeom prst="rect">
            <a:avLst/>
          </a:prstGeom>
        </p:spPr>
      </p:pic>
      <p:pic>
        <p:nvPicPr>
          <p:cNvPr id="12" name="Bild 11" descr="images.jpg"/>
          <p:cNvPicPr>
            <a:picLocks noChangeAspect="1"/>
          </p:cNvPicPr>
          <p:nvPr/>
        </p:nvPicPr>
        <p:blipFill>
          <a:blip r:embed="rId7"/>
          <a:stretch>
            <a:fillRect/>
          </a:stretch>
        </p:blipFill>
        <p:spPr>
          <a:xfrm>
            <a:off x="4913313" y="1957388"/>
            <a:ext cx="1905000" cy="1270000"/>
          </a:xfrm>
          <a:prstGeom prst="rect">
            <a:avLst/>
          </a:prstGeom>
        </p:spPr>
      </p:pic>
      <p:pic>
        <p:nvPicPr>
          <p:cNvPr id="21" name="Bild 20" descr="images-3.jpg"/>
          <p:cNvPicPr>
            <a:picLocks noChangeAspect="1"/>
          </p:cNvPicPr>
          <p:nvPr/>
        </p:nvPicPr>
        <p:blipFill>
          <a:blip r:embed="rId8"/>
          <a:stretch>
            <a:fillRect/>
          </a:stretch>
        </p:blipFill>
        <p:spPr>
          <a:xfrm>
            <a:off x="457200" y="3227388"/>
            <a:ext cx="1574800" cy="1574800"/>
          </a:xfrm>
          <a:prstGeom prst="rect">
            <a:avLst/>
          </a:prstGeom>
        </p:spPr>
      </p:pic>
      <p:pic>
        <p:nvPicPr>
          <p:cNvPr id="25" name="Bild 24" descr="images-8.jpg"/>
          <p:cNvPicPr>
            <a:picLocks noChangeAspect="1"/>
          </p:cNvPicPr>
          <p:nvPr/>
        </p:nvPicPr>
        <p:blipFill>
          <a:blip r:embed="rId9"/>
          <a:stretch>
            <a:fillRect/>
          </a:stretch>
        </p:blipFill>
        <p:spPr>
          <a:xfrm>
            <a:off x="457200" y="1905000"/>
            <a:ext cx="1714500" cy="1028700"/>
          </a:xfrm>
          <a:prstGeom prst="rect">
            <a:avLst/>
          </a:prstGeom>
        </p:spPr>
      </p:pic>
      <p:pic>
        <p:nvPicPr>
          <p:cNvPr id="14" name="Bild 13" descr="images.jpg"/>
          <p:cNvPicPr>
            <a:picLocks noChangeAspect="1"/>
          </p:cNvPicPr>
          <p:nvPr/>
        </p:nvPicPr>
        <p:blipFill>
          <a:blip r:embed="rId10"/>
          <a:stretch>
            <a:fillRect/>
          </a:stretch>
        </p:blipFill>
        <p:spPr>
          <a:xfrm>
            <a:off x="2673350" y="3536950"/>
            <a:ext cx="1714500" cy="1333500"/>
          </a:xfrm>
          <a:prstGeom prst="rect">
            <a:avLst/>
          </a:prstGeom>
        </p:spPr>
      </p:pic>
      <p:pic>
        <p:nvPicPr>
          <p:cNvPr id="15" name="Bild 14" descr="images-2.jpg"/>
          <p:cNvPicPr>
            <a:picLocks noChangeAspect="1"/>
          </p:cNvPicPr>
          <p:nvPr/>
        </p:nvPicPr>
        <p:blipFill>
          <a:blip r:embed="rId11"/>
          <a:stretch>
            <a:fillRect/>
          </a:stretch>
        </p:blipFill>
        <p:spPr>
          <a:xfrm>
            <a:off x="457200" y="304800"/>
            <a:ext cx="1905000" cy="1435100"/>
          </a:xfrm>
          <a:prstGeom prst="rect">
            <a:avLst/>
          </a:prstGeom>
        </p:spPr>
      </p:pic>
      <p:pic>
        <p:nvPicPr>
          <p:cNvPr id="16" name="Bild 15" descr="images-1.jpg"/>
          <p:cNvPicPr>
            <a:picLocks noChangeAspect="1"/>
          </p:cNvPicPr>
          <p:nvPr/>
        </p:nvPicPr>
        <p:blipFill>
          <a:blip r:embed="rId12"/>
          <a:stretch>
            <a:fillRect/>
          </a:stretch>
        </p:blipFill>
        <p:spPr>
          <a:xfrm>
            <a:off x="2673350" y="304800"/>
            <a:ext cx="1905000" cy="1435101"/>
          </a:xfrm>
          <a:prstGeom prst="rect">
            <a:avLst/>
          </a:prstGeom>
        </p:spPr>
      </p:pic>
      <p:pic>
        <p:nvPicPr>
          <p:cNvPr id="18" name="Bild 17" descr="images-4.jpg"/>
          <p:cNvPicPr>
            <a:picLocks noChangeAspect="1"/>
          </p:cNvPicPr>
          <p:nvPr/>
        </p:nvPicPr>
        <p:blipFill>
          <a:blip r:embed="rId13"/>
          <a:stretch>
            <a:fillRect/>
          </a:stretch>
        </p:blipFill>
        <p:spPr>
          <a:xfrm>
            <a:off x="4913313" y="304801"/>
            <a:ext cx="1905000" cy="1435100"/>
          </a:xfrm>
          <a:prstGeom prst="rect">
            <a:avLst/>
          </a:prstGeom>
        </p:spPr>
      </p:pic>
      <p:pic>
        <p:nvPicPr>
          <p:cNvPr id="19" name="Bild 18" descr="images-5.jpg"/>
          <p:cNvPicPr>
            <a:picLocks noChangeAspect="1"/>
          </p:cNvPicPr>
          <p:nvPr/>
        </p:nvPicPr>
        <p:blipFill>
          <a:blip r:embed="rId14"/>
          <a:stretch>
            <a:fillRect/>
          </a:stretch>
        </p:blipFill>
        <p:spPr>
          <a:xfrm>
            <a:off x="2673350" y="1905000"/>
            <a:ext cx="1905000" cy="1435100"/>
          </a:xfrm>
          <a:prstGeom prst="rect">
            <a:avLst/>
          </a:prstGeom>
        </p:spPr>
      </p:pic>
      <p:pic>
        <p:nvPicPr>
          <p:cNvPr id="22" name="Bild 21" descr="images-6.jpg"/>
          <p:cNvPicPr>
            <a:picLocks noChangeAspect="1"/>
          </p:cNvPicPr>
          <p:nvPr/>
        </p:nvPicPr>
        <p:blipFill>
          <a:blip r:embed="rId15"/>
          <a:stretch>
            <a:fillRect/>
          </a:stretch>
        </p:blipFill>
        <p:spPr>
          <a:xfrm>
            <a:off x="7099444" y="304801"/>
            <a:ext cx="1905000" cy="1257300"/>
          </a:xfrm>
          <a:prstGeom prst="rect">
            <a:avLst/>
          </a:prstGeom>
        </p:spPr>
      </p:pic>
      <p:pic>
        <p:nvPicPr>
          <p:cNvPr id="23" name="Bild 22" descr="images-9.jpg"/>
          <p:cNvPicPr>
            <a:picLocks noChangeAspect="1"/>
          </p:cNvPicPr>
          <p:nvPr/>
        </p:nvPicPr>
        <p:blipFill>
          <a:blip r:embed="rId16"/>
          <a:stretch>
            <a:fillRect/>
          </a:stretch>
        </p:blipFill>
        <p:spPr>
          <a:xfrm>
            <a:off x="7353444" y="3536950"/>
            <a:ext cx="1651000" cy="1028700"/>
          </a:xfrm>
          <a:prstGeom prst="rect">
            <a:avLst/>
          </a:prstGeom>
        </p:spPr>
      </p:pic>
      <p:pic>
        <p:nvPicPr>
          <p:cNvPr id="24" name="Bild 23" descr="images-8.jpg"/>
          <p:cNvPicPr>
            <a:picLocks noChangeAspect="1"/>
          </p:cNvPicPr>
          <p:nvPr/>
        </p:nvPicPr>
        <p:blipFill>
          <a:blip r:embed="rId17"/>
          <a:stretch>
            <a:fillRect/>
          </a:stretch>
        </p:blipFill>
        <p:spPr>
          <a:xfrm>
            <a:off x="7366144" y="1957388"/>
            <a:ext cx="1638300" cy="10922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7" name="Titel 16"/>
          <p:cNvSpPr>
            <a:spLocks noGrp="1"/>
          </p:cNvSpPr>
          <p:nvPr>
            <p:ph type="title"/>
          </p:nvPr>
        </p:nvSpPr>
        <p:spPr/>
        <p:txBody>
          <a:bodyPr/>
          <a:lstStyle/>
          <a:p>
            <a:r>
              <a:rPr lang="de-DE" dirty="0" smtClean="0"/>
              <a:t>Überblick</a:t>
            </a:r>
            <a:endParaRPr lang="de-DE" dirty="0"/>
          </a:p>
        </p:txBody>
      </p:sp>
      <p:sp>
        <p:nvSpPr>
          <p:cNvPr id="7" name="Inhaltsplatzhalter 6"/>
          <p:cNvSpPr>
            <a:spLocks noGrp="1"/>
          </p:cNvSpPr>
          <p:nvPr>
            <p:ph idx="1"/>
          </p:nvPr>
        </p:nvSpPr>
        <p:spPr>
          <a:xfrm>
            <a:off x="914400" y="1735138"/>
            <a:ext cx="7313613" cy="4894262"/>
          </a:xfrm>
        </p:spPr>
        <p:txBody>
          <a:bodyPr>
            <a:normAutofit/>
          </a:bodyPr>
          <a:lstStyle/>
          <a:p>
            <a:r>
              <a:rPr lang="de-DE" dirty="0" smtClean="0"/>
              <a:t>Kreative Kooperation</a:t>
            </a:r>
          </a:p>
          <a:p>
            <a:r>
              <a:rPr lang="de-DE" dirty="0" smtClean="0"/>
              <a:t>Überblick: Möglichkeiten der kreativen Gestaltung der therapeutischen Situation:</a:t>
            </a:r>
          </a:p>
          <a:p>
            <a:r>
              <a:rPr lang="de-DE" dirty="0" smtClean="0"/>
              <a:t>Wie können </a:t>
            </a:r>
            <a:r>
              <a:rPr lang="de-DE" dirty="0" err="1" smtClean="0"/>
              <a:t>TherapeutInnen</a:t>
            </a:r>
            <a:r>
              <a:rPr lang="de-DE" dirty="0" smtClean="0"/>
              <a:t> kreative Kooperation unterstützen und anregen</a:t>
            </a:r>
          </a:p>
          <a:p>
            <a:r>
              <a:rPr lang="de-DE" dirty="0" smtClean="0"/>
              <a:t>Ausblick: kleine Utopie</a:t>
            </a:r>
          </a:p>
          <a:p>
            <a:endParaRPr lang="de-DE" dirty="0" smtClean="0"/>
          </a:p>
          <a:p>
            <a:endParaRPr lang="de-DE" dirty="0"/>
          </a:p>
        </p:txBody>
      </p:sp>
      <p:sp>
        <p:nvSpPr>
          <p:cNvPr id="4" name="Foliennummernplatzhalter 3"/>
          <p:cNvSpPr>
            <a:spLocks noGrp="1"/>
          </p:cNvSpPr>
          <p:nvPr>
            <p:ph type="sldNum" sz="quarter" idx="12"/>
          </p:nvPr>
        </p:nvSpPr>
        <p:spPr/>
        <p:txBody>
          <a:bodyPr/>
          <a:lstStyle/>
          <a:p>
            <a:fld id="{A4C3AC81-E21C-9341-82F6-BD2125D02F3C}" type="slidenum">
              <a:rPr lang="de-DE" smtClean="0"/>
              <a:pPr/>
              <a:t>2</a:t>
            </a:fld>
            <a:endParaRPr lang="de-DE"/>
          </a:p>
        </p:txBody>
      </p:sp>
      <p:sp>
        <p:nvSpPr>
          <p:cNvPr id="5" name="Fußzeilenplatzhalter 4"/>
          <p:cNvSpPr>
            <a:spLocks noGrp="1"/>
          </p:cNvSpPr>
          <p:nvPr>
            <p:ph type="ftr" sz="quarter" idx="11"/>
          </p:nvPr>
        </p:nvSpPr>
        <p:spPr/>
        <p:txBody>
          <a:bodyPr/>
          <a:lstStyle/>
          <a:p>
            <a:r>
              <a:rPr lang="de-DE" smtClean="0"/>
              <a:t>www.fehrfeld.de</a:t>
            </a:r>
            <a:endParaRPr lang="de-D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20</a:t>
            </a:fld>
            <a:endParaRPr lang="de-DE"/>
          </a:p>
        </p:txBody>
      </p:sp>
      <p:pic>
        <p:nvPicPr>
          <p:cNvPr id="4" name="Bild 3" descr="images.jpg"/>
          <p:cNvPicPr>
            <a:picLocks noChangeAspect="1"/>
          </p:cNvPicPr>
          <p:nvPr/>
        </p:nvPicPr>
        <p:blipFill>
          <a:blip r:embed="rId3"/>
          <a:stretch>
            <a:fillRect/>
          </a:stretch>
        </p:blipFill>
        <p:spPr>
          <a:xfrm>
            <a:off x="3657600" y="2286000"/>
            <a:ext cx="1714500" cy="12827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21</a:t>
            </a:fld>
            <a:endParaRPr lang="de-DE"/>
          </a:p>
        </p:txBody>
      </p:sp>
      <p:pic>
        <p:nvPicPr>
          <p:cNvPr id="4" name="Bild 3" descr="images-4.jpg"/>
          <p:cNvPicPr>
            <a:picLocks noChangeAspect="1"/>
          </p:cNvPicPr>
          <p:nvPr/>
        </p:nvPicPr>
        <p:blipFill>
          <a:blip r:embed="rId3"/>
          <a:stretch>
            <a:fillRect/>
          </a:stretch>
        </p:blipFill>
        <p:spPr>
          <a:xfrm>
            <a:off x="3810000" y="2514600"/>
            <a:ext cx="1422400" cy="13335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22</a:t>
            </a:fld>
            <a:endParaRPr lang="de-DE"/>
          </a:p>
        </p:txBody>
      </p:sp>
      <p:pic>
        <p:nvPicPr>
          <p:cNvPr id="15" name="Bild 14" descr="images-10.jpg"/>
          <p:cNvPicPr>
            <a:picLocks noChangeAspect="1"/>
          </p:cNvPicPr>
          <p:nvPr/>
        </p:nvPicPr>
        <p:blipFill>
          <a:blip r:embed="rId3"/>
          <a:stretch>
            <a:fillRect/>
          </a:stretch>
        </p:blipFill>
        <p:spPr>
          <a:xfrm>
            <a:off x="1406525" y="3810000"/>
            <a:ext cx="1498600" cy="1130300"/>
          </a:xfrm>
          <a:prstGeom prst="rect">
            <a:avLst/>
          </a:prstGeom>
        </p:spPr>
      </p:pic>
      <p:pic>
        <p:nvPicPr>
          <p:cNvPr id="16" name="Bild 15" descr="images-1.jpg"/>
          <p:cNvPicPr>
            <a:picLocks noChangeAspect="1"/>
          </p:cNvPicPr>
          <p:nvPr/>
        </p:nvPicPr>
        <p:blipFill>
          <a:blip r:embed="rId4"/>
          <a:stretch>
            <a:fillRect/>
          </a:stretch>
        </p:blipFill>
        <p:spPr>
          <a:xfrm>
            <a:off x="1406525" y="1371600"/>
            <a:ext cx="1663700" cy="1244600"/>
          </a:xfrm>
          <a:prstGeom prst="rect">
            <a:avLst/>
          </a:prstGeom>
        </p:spPr>
      </p:pic>
      <p:pic>
        <p:nvPicPr>
          <p:cNvPr id="17" name="Bild 16" descr="images-4.jpg"/>
          <p:cNvPicPr>
            <a:picLocks noChangeAspect="1"/>
          </p:cNvPicPr>
          <p:nvPr/>
        </p:nvPicPr>
        <p:blipFill>
          <a:blip r:embed="rId5"/>
          <a:stretch>
            <a:fillRect/>
          </a:stretch>
        </p:blipFill>
        <p:spPr>
          <a:xfrm>
            <a:off x="5486400" y="3670300"/>
            <a:ext cx="1905000" cy="1270000"/>
          </a:xfrm>
          <a:prstGeom prst="rect">
            <a:avLst/>
          </a:prstGeom>
        </p:spPr>
      </p:pic>
      <p:pic>
        <p:nvPicPr>
          <p:cNvPr id="18" name="Bild 17" descr="images-3.jpg"/>
          <p:cNvPicPr>
            <a:picLocks noChangeAspect="1"/>
          </p:cNvPicPr>
          <p:nvPr/>
        </p:nvPicPr>
        <p:blipFill>
          <a:blip r:embed="rId6"/>
          <a:stretch>
            <a:fillRect/>
          </a:stretch>
        </p:blipFill>
        <p:spPr>
          <a:xfrm>
            <a:off x="3505200" y="2616200"/>
            <a:ext cx="1397000" cy="1054100"/>
          </a:xfrm>
          <a:prstGeom prst="rect">
            <a:avLst/>
          </a:prstGeom>
        </p:spPr>
      </p:pic>
      <p:pic>
        <p:nvPicPr>
          <p:cNvPr id="19" name="Bild 18" descr="images.jpg"/>
          <p:cNvPicPr>
            <a:picLocks noChangeAspect="1"/>
          </p:cNvPicPr>
          <p:nvPr/>
        </p:nvPicPr>
        <p:blipFill>
          <a:blip r:embed="rId7"/>
          <a:stretch>
            <a:fillRect/>
          </a:stretch>
        </p:blipFill>
        <p:spPr>
          <a:xfrm>
            <a:off x="5486400" y="1409700"/>
            <a:ext cx="1816100" cy="12065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23</a:t>
            </a:fld>
            <a:endParaRPr lang="de-DE"/>
          </a:p>
        </p:txBody>
      </p:sp>
      <p:pic>
        <p:nvPicPr>
          <p:cNvPr id="14" name="Bild 13" descr="LPS2567.jpg"/>
          <p:cNvPicPr>
            <a:picLocks noChangeAspect="1"/>
          </p:cNvPicPr>
          <p:nvPr/>
        </p:nvPicPr>
        <p:blipFill>
          <a:blip r:embed="rId3"/>
          <a:stretch>
            <a:fillRect/>
          </a:stretch>
        </p:blipFill>
        <p:spPr>
          <a:xfrm>
            <a:off x="3505200" y="2133600"/>
            <a:ext cx="2159000" cy="2159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dirty="0"/>
          </a:p>
        </p:txBody>
      </p:sp>
      <p:sp>
        <p:nvSpPr>
          <p:cNvPr id="3" name="Foliennummernplatzhalter 2"/>
          <p:cNvSpPr>
            <a:spLocks noGrp="1"/>
          </p:cNvSpPr>
          <p:nvPr>
            <p:ph type="sldNum" sz="quarter" idx="12"/>
          </p:nvPr>
        </p:nvSpPr>
        <p:spPr/>
        <p:txBody>
          <a:bodyPr/>
          <a:lstStyle/>
          <a:p>
            <a:fld id="{A4C3AC81-E21C-9341-82F6-BD2125D02F3C}" type="slidenum">
              <a:rPr lang="de-DE" smtClean="0"/>
              <a:pPr/>
              <a:t>24</a:t>
            </a:fld>
            <a:endParaRPr lang="de-DE" dirty="0"/>
          </a:p>
        </p:txBody>
      </p:sp>
      <p:pic>
        <p:nvPicPr>
          <p:cNvPr id="5" name="Bild 4" descr="IMG_0330.JPG"/>
          <p:cNvPicPr>
            <a:picLocks noChangeAspect="1"/>
          </p:cNvPicPr>
          <p:nvPr/>
        </p:nvPicPr>
        <p:blipFill>
          <a:blip r:embed="rId2"/>
          <a:stretch>
            <a:fillRect/>
          </a:stretch>
        </p:blipFill>
        <p:spPr>
          <a:xfrm>
            <a:off x="228600" y="3505200"/>
            <a:ext cx="4064000" cy="3048000"/>
          </a:xfrm>
          <a:prstGeom prst="rect">
            <a:avLst/>
          </a:prstGeom>
        </p:spPr>
      </p:pic>
      <p:pic>
        <p:nvPicPr>
          <p:cNvPr id="6" name="Bild 5" descr="IMG_0332.JPG"/>
          <p:cNvPicPr>
            <a:picLocks noChangeAspect="1"/>
          </p:cNvPicPr>
          <p:nvPr/>
        </p:nvPicPr>
        <p:blipFill>
          <a:blip r:embed="rId3"/>
          <a:stretch>
            <a:fillRect/>
          </a:stretch>
        </p:blipFill>
        <p:spPr>
          <a:xfrm>
            <a:off x="4648200" y="228600"/>
            <a:ext cx="4064000" cy="3048000"/>
          </a:xfrm>
          <a:prstGeom prst="rect">
            <a:avLst/>
          </a:prstGeom>
        </p:spPr>
      </p:pic>
      <p:pic>
        <p:nvPicPr>
          <p:cNvPr id="7" name="Bild 6" descr="IMG_0334.JPG"/>
          <p:cNvPicPr>
            <a:picLocks noChangeAspect="1"/>
          </p:cNvPicPr>
          <p:nvPr/>
        </p:nvPicPr>
        <p:blipFill>
          <a:blip r:embed="rId4"/>
          <a:stretch>
            <a:fillRect/>
          </a:stretch>
        </p:blipFill>
        <p:spPr>
          <a:xfrm>
            <a:off x="4648200" y="3505200"/>
            <a:ext cx="4064000" cy="3048000"/>
          </a:xfrm>
          <a:prstGeom prst="rect">
            <a:avLst/>
          </a:prstGeom>
        </p:spPr>
      </p:pic>
      <p:pic>
        <p:nvPicPr>
          <p:cNvPr id="8" name="Bild 7" descr="IMG_0328.JPG"/>
          <p:cNvPicPr>
            <a:picLocks noChangeAspect="1"/>
          </p:cNvPicPr>
          <p:nvPr/>
        </p:nvPicPr>
        <p:blipFill>
          <a:blip r:embed="rId5"/>
          <a:stretch>
            <a:fillRect/>
          </a:stretch>
        </p:blipFill>
        <p:spPr>
          <a:xfrm>
            <a:off x="228600" y="228600"/>
            <a:ext cx="4064000" cy="304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1800" dirty="0" err="1" smtClean="0">
                <a:solidFill>
                  <a:srgbClr val="800000"/>
                </a:solidFill>
                <a:latin typeface="Lucida Sans"/>
              </a:rPr>
              <a:t>TherapeutInnen</a:t>
            </a:r>
            <a:r>
              <a:rPr lang="de-DE" sz="1800" dirty="0" smtClean="0">
                <a:solidFill>
                  <a:srgbClr val="800000"/>
                </a:solidFill>
                <a:latin typeface="Lucida Sans"/>
              </a:rPr>
              <a:t> als Gestalter kreativer Arrangements für Veränderung und Entwicklung</a:t>
            </a:r>
            <a:r>
              <a:rPr lang="de-DE" sz="1800" dirty="0" smtClean="0">
                <a:solidFill>
                  <a:srgbClr val="000090"/>
                </a:solidFill>
                <a:latin typeface="Lucida Sans"/>
              </a:rPr>
              <a:t/>
            </a:r>
            <a:br>
              <a:rPr lang="de-DE" sz="1800" dirty="0" smtClean="0">
                <a:solidFill>
                  <a:srgbClr val="000090"/>
                </a:solidFill>
                <a:latin typeface="Lucida Sans"/>
              </a:rPr>
            </a:br>
            <a:endParaRPr lang="de-DE" sz="1800" dirty="0"/>
          </a:p>
        </p:txBody>
      </p:sp>
      <p:sp>
        <p:nvSpPr>
          <p:cNvPr id="9" name="Inhaltsplatzhalter 8"/>
          <p:cNvSpPr>
            <a:spLocks noGrp="1"/>
          </p:cNvSpPr>
          <p:nvPr>
            <p:ph sz="half" idx="2"/>
          </p:nvPr>
        </p:nvSpPr>
        <p:spPr>
          <a:xfrm>
            <a:off x="2865120" y="1676400"/>
            <a:ext cx="3566160" cy="4056062"/>
          </a:xfrm>
        </p:spPr>
        <p:txBody>
          <a:bodyPr>
            <a:normAutofit lnSpcReduction="10000"/>
          </a:bodyPr>
          <a:lstStyle/>
          <a:p>
            <a:r>
              <a:rPr lang="de-DE" sz="1400" dirty="0" smtClean="0"/>
              <a:t>Zusammenhänge und Entwicklungen verstehen</a:t>
            </a:r>
          </a:p>
          <a:p>
            <a:r>
              <a:rPr lang="de-DE" sz="1400" dirty="0" smtClean="0"/>
              <a:t>In welche Entwicklungsrichtung sollte/könnte es gehen</a:t>
            </a:r>
          </a:p>
          <a:p>
            <a:r>
              <a:rPr lang="de-DE" sz="1400" dirty="0" smtClean="0"/>
              <a:t>Was wären die nächsten anstehenden und machbaren Entwicklungsschritte</a:t>
            </a:r>
          </a:p>
          <a:p>
            <a:r>
              <a:rPr lang="de-DE" sz="1400" dirty="0" smtClean="0"/>
              <a:t>Erfinden passender Arrangements für Entwicklung</a:t>
            </a:r>
          </a:p>
          <a:p>
            <a:r>
              <a:rPr lang="de-DE" sz="1400" dirty="0" smtClean="0"/>
              <a:t>Situationen einrichten</a:t>
            </a:r>
          </a:p>
          <a:p>
            <a:r>
              <a:rPr lang="de-DE" sz="1400" dirty="0" smtClean="0"/>
              <a:t>In der Situation kreative Kooperation anregen und entwickeln</a:t>
            </a:r>
            <a:endParaRPr lang="de-DE" sz="1400" dirty="0"/>
          </a:p>
        </p:txBody>
      </p:sp>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25</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1"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grpId="1"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 calcmode="lin" valueType="num">
                                      <p:cBhvr additive="base">
                                        <p:cTn id="4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accel="50000" decel="50000" fill="hold" grpId="1" nodeType="click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 calcmode="lin" valueType="num">
                                      <p:cBhvr additive="base">
                                        <p:cTn id="5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accel="50000" decel="50000" fill="hold" grpId="1"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anim calcmode="lin" valueType="num">
                                      <p:cBhvr additive="base">
                                        <p:cTn id="6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accel="50000" decel="50000" fill="hold" grpId="1" nodeType="clickEffect">
                                  <p:stCondLst>
                                    <p:cond delay="0"/>
                                  </p:stCondLst>
                                  <p:childTnLst>
                                    <p:set>
                                      <p:cBhvr>
                                        <p:cTn id="66" dur="1" fill="hold">
                                          <p:stCondLst>
                                            <p:cond delay="0"/>
                                          </p:stCondLst>
                                        </p:cTn>
                                        <p:tgtEl>
                                          <p:spTgt spid="9">
                                            <p:txEl>
                                              <p:pRg st="4" end="4"/>
                                            </p:txEl>
                                          </p:spTgt>
                                        </p:tgtEl>
                                        <p:attrNameLst>
                                          <p:attrName>style.visibility</p:attrName>
                                        </p:attrNameLst>
                                      </p:cBhvr>
                                      <p:to>
                                        <p:strVal val="visible"/>
                                      </p:to>
                                    </p:set>
                                    <p:anim calcmode="lin" valueType="num">
                                      <p:cBhvr additive="base">
                                        <p:cTn id="6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accel="50000" decel="50000" fill="hold" grpId="1" nodeType="clickEffect">
                                  <p:stCondLst>
                                    <p:cond delay="0"/>
                                  </p:stCondLst>
                                  <p:childTnLst>
                                    <p:set>
                                      <p:cBhvr>
                                        <p:cTn id="72" dur="1" fill="hold">
                                          <p:stCondLst>
                                            <p:cond delay="0"/>
                                          </p:stCondLst>
                                        </p:cTn>
                                        <p:tgtEl>
                                          <p:spTgt spid="9">
                                            <p:txEl>
                                              <p:pRg st="5" end="5"/>
                                            </p:txEl>
                                          </p:spTgt>
                                        </p:tgtEl>
                                        <p:attrNameLst>
                                          <p:attrName>style.visibility</p:attrName>
                                        </p:attrNameLst>
                                      </p:cBhvr>
                                      <p:to>
                                        <p:strVal val="visible"/>
                                      </p:to>
                                    </p:set>
                                    <p:anim calcmode="lin" valueType="num">
                                      <p:cBhvr additive="base">
                                        <p:cTn id="7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accel="50000" decel="50000" fill="hold" grpId="2" nodeType="clickEffect">
                                  <p:stCondLst>
                                    <p:cond delay="0"/>
                                  </p:stCondLst>
                                  <p:childTnLst>
                                    <p:set>
                                      <p:cBhvr>
                                        <p:cTn id="78" dur="1" fill="hold">
                                          <p:stCondLst>
                                            <p:cond delay="0"/>
                                          </p:stCondLst>
                                        </p:cTn>
                                        <p:tgtEl>
                                          <p:spTgt spid="9">
                                            <p:txEl>
                                              <p:pRg st="0" end="0"/>
                                            </p:txEl>
                                          </p:spTgt>
                                        </p:tgtEl>
                                        <p:attrNameLst>
                                          <p:attrName>style.visibility</p:attrName>
                                        </p:attrNameLst>
                                      </p:cBhvr>
                                      <p:to>
                                        <p:strVal val="visible"/>
                                      </p:to>
                                    </p:set>
                                    <p:anim calcmode="lin" valueType="num">
                                      <p:cBhvr additive="base">
                                        <p:cTn id="7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accel="50000" decel="50000" fill="hold" grpId="2" nodeType="clickEffect">
                                  <p:stCondLst>
                                    <p:cond delay="0"/>
                                  </p:stCondLst>
                                  <p:childTnLst>
                                    <p:set>
                                      <p:cBhvr>
                                        <p:cTn id="84" dur="1" fill="hold">
                                          <p:stCondLst>
                                            <p:cond delay="0"/>
                                          </p:stCondLst>
                                        </p:cTn>
                                        <p:tgtEl>
                                          <p:spTgt spid="9">
                                            <p:txEl>
                                              <p:pRg st="1" end="1"/>
                                            </p:txEl>
                                          </p:spTgt>
                                        </p:tgtEl>
                                        <p:attrNameLst>
                                          <p:attrName>style.visibility</p:attrName>
                                        </p:attrNameLst>
                                      </p:cBhvr>
                                      <p:to>
                                        <p:strVal val="visible"/>
                                      </p:to>
                                    </p:set>
                                    <p:anim calcmode="lin" valueType="num">
                                      <p:cBhvr additive="base">
                                        <p:cTn id="8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50000" decel="50000" fill="hold" grpId="2" nodeType="clickEffect">
                                  <p:stCondLst>
                                    <p:cond delay="0"/>
                                  </p:stCondLst>
                                  <p:childTnLst>
                                    <p:set>
                                      <p:cBhvr>
                                        <p:cTn id="90" dur="1" fill="hold">
                                          <p:stCondLst>
                                            <p:cond delay="0"/>
                                          </p:stCondLst>
                                        </p:cTn>
                                        <p:tgtEl>
                                          <p:spTgt spid="9">
                                            <p:txEl>
                                              <p:pRg st="2" end="2"/>
                                            </p:txEl>
                                          </p:spTgt>
                                        </p:tgtEl>
                                        <p:attrNameLst>
                                          <p:attrName>style.visibility</p:attrName>
                                        </p:attrNameLst>
                                      </p:cBhvr>
                                      <p:to>
                                        <p:strVal val="visible"/>
                                      </p:to>
                                    </p:set>
                                    <p:anim calcmode="lin" valueType="num">
                                      <p:cBhvr additive="base">
                                        <p:cTn id="9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accel="50000" decel="50000" fill="hold" grpId="2" nodeType="clickEffect">
                                  <p:stCondLst>
                                    <p:cond delay="0"/>
                                  </p:stCondLst>
                                  <p:childTnLst>
                                    <p:set>
                                      <p:cBhvr>
                                        <p:cTn id="96" dur="1" fill="hold">
                                          <p:stCondLst>
                                            <p:cond delay="0"/>
                                          </p:stCondLst>
                                        </p:cTn>
                                        <p:tgtEl>
                                          <p:spTgt spid="9">
                                            <p:txEl>
                                              <p:pRg st="3" end="3"/>
                                            </p:txEl>
                                          </p:spTgt>
                                        </p:tgtEl>
                                        <p:attrNameLst>
                                          <p:attrName>style.visibility</p:attrName>
                                        </p:attrNameLst>
                                      </p:cBhvr>
                                      <p:to>
                                        <p:strVal val="visible"/>
                                      </p:to>
                                    </p:set>
                                    <p:anim calcmode="lin" valueType="num">
                                      <p:cBhvr additive="base">
                                        <p:cTn id="9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accel="50000" decel="50000" fill="hold" grpId="2" nodeType="clickEffect">
                                  <p:stCondLst>
                                    <p:cond delay="0"/>
                                  </p:stCondLst>
                                  <p:childTnLst>
                                    <p:set>
                                      <p:cBhvr>
                                        <p:cTn id="102" dur="1" fill="hold">
                                          <p:stCondLst>
                                            <p:cond delay="0"/>
                                          </p:stCondLst>
                                        </p:cTn>
                                        <p:tgtEl>
                                          <p:spTgt spid="9">
                                            <p:txEl>
                                              <p:pRg st="4" end="4"/>
                                            </p:txEl>
                                          </p:spTgt>
                                        </p:tgtEl>
                                        <p:attrNameLst>
                                          <p:attrName>style.visibility</p:attrName>
                                        </p:attrNameLst>
                                      </p:cBhvr>
                                      <p:to>
                                        <p:strVal val="visible"/>
                                      </p:to>
                                    </p:set>
                                    <p:anim calcmode="lin" valueType="num">
                                      <p:cBhvr additive="base">
                                        <p:cTn id="10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accel="50000" decel="50000" fill="hold" grpId="2" nodeType="clickEffect">
                                  <p:stCondLst>
                                    <p:cond delay="0"/>
                                  </p:stCondLst>
                                  <p:childTnLst>
                                    <p:set>
                                      <p:cBhvr>
                                        <p:cTn id="108" dur="1" fill="hold">
                                          <p:stCondLst>
                                            <p:cond delay="0"/>
                                          </p:stCondLst>
                                        </p:cTn>
                                        <p:tgtEl>
                                          <p:spTgt spid="9">
                                            <p:txEl>
                                              <p:pRg st="5" end="5"/>
                                            </p:txEl>
                                          </p:spTgt>
                                        </p:tgtEl>
                                        <p:attrNameLst>
                                          <p:attrName>style.visibility</p:attrName>
                                        </p:attrNameLst>
                                      </p:cBhvr>
                                      <p:to>
                                        <p:strVal val="visible"/>
                                      </p:to>
                                    </p:set>
                                    <p:anim calcmode="lin" valueType="num">
                                      <p:cBhvr additive="base">
                                        <p:cTn id="10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accel="50000" decel="50000" fill="hold" grpId="3" nodeType="clickEffect">
                                  <p:stCondLst>
                                    <p:cond delay="0"/>
                                  </p:stCondLst>
                                  <p:childTnLst>
                                    <p:set>
                                      <p:cBhvr>
                                        <p:cTn id="114" dur="1" fill="hold">
                                          <p:stCondLst>
                                            <p:cond delay="0"/>
                                          </p:stCondLst>
                                        </p:cTn>
                                        <p:tgtEl>
                                          <p:spTgt spid="9">
                                            <p:txEl>
                                              <p:pRg st="0" end="0"/>
                                            </p:txEl>
                                          </p:spTgt>
                                        </p:tgtEl>
                                        <p:attrNameLst>
                                          <p:attrName>style.visibility</p:attrName>
                                        </p:attrNameLst>
                                      </p:cBhvr>
                                      <p:to>
                                        <p:strVal val="visible"/>
                                      </p:to>
                                    </p:set>
                                    <p:anim calcmode="lin" valueType="num">
                                      <p:cBhvr additive="base">
                                        <p:cTn id="1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accel="50000" decel="50000" fill="hold" grpId="3" nodeType="clickEffect">
                                  <p:stCondLst>
                                    <p:cond delay="0"/>
                                  </p:stCondLst>
                                  <p:childTnLst>
                                    <p:set>
                                      <p:cBhvr>
                                        <p:cTn id="120" dur="1" fill="hold">
                                          <p:stCondLst>
                                            <p:cond delay="0"/>
                                          </p:stCondLst>
                                        </p:cTn>
                                        <p:tgtEl>
                                          <p:spTgt spid="9">
                                            <p:txEl>
                                              <p:pRg st="1" end="1"/>
                                            </p:txEl>
                                          </p:spTgt>
                                        </p:tgtEl>
                                        <p:attrNameLst>
                                          <p:attrName>style.visibility</p:attrName>
                                        </p:attrNameLst>
                                      </p:cBhvr>
                                      <p:to>
                                        <p:strVal val="visible"/>
                                      </p:to>
                                    </p:set>
                                    <p:anim calcmode="lin" valueType="num">
                                      <p:cBhvr additive="base">
                                        <p:cTn id="1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accel="50000" decel="50000" fill="hold" grpId="3" nodeType="clickEffect">
                                  <p:stCondLst>
                                    <p:cond delay="0"/>
                                  </p:stCondLst>
                                  <p:childTnLst>
                                    <p:set>
                                      <p:cBhvr>
                                        <p:cTn id="126" dur="1" fill="hold">
                                          <p:stCondLst>
                                            <p:cond delay="0"/>
                                          </p:stCondLst>
                                        </p:cTn>
                                        <p:tgtEl>
                                          <p:spTgt spid="9">
                                            <p:txEl>
                                              <p:pRg st="2" end="2"/>
                                            </p:txEl>
                                          </p:spTgt>
                                        </p:tgtEl>
                                        <p:attrNameLst>
                                          <p:attrName>style.visibility</p:attrName>
                                        </p:attrNameLst>
                                      </p:cBhvr>
                                      <p:to>
                                        <p:strVal val="visible"/>
                                      </p:to>
                                    </p:set>
                                    <p:anim calcmode="lin" valueType="num">
                                      <p:cBhvr additive="base">
                                        <p:cTn id="12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accel="50000" decel="50000" fill="hold" grpId="3" nodeType="clickEffect">
                                  <p:stCondLst>
                                    <p:cond delay="0"/>
                                  </p:stCondLst>
                                  <p:childTnLst>
                                    <p:set>
                                      <p:cBhvr>
                                        <p:cTn id="132" dur="1" fill="hold">
                                          <p:stCondLst>
                                            <p:cond delay="0"/>
                                          </p:stCondLst>
                                        </p:cTn>
                                        <p:tgtEl>
                                          <p:spTgt spid="9">
                                            <p:txEl>
                                              <p:pRg st="3" end="3"/>
                                            </p:txEl>
                                          </p:spTgt>
                                        </p:tgtEl>
                                        <p:attrNameLst>
                                          <p:attrName>style.visibility</p:attrName>
                                        </p:attrNameLst>
                                      </p:cBhvr>
                                      <p:to>
                                        <p:strVal val="visible"/>
                                      </p:to>
                                    </p:set>
                                    <p:anim calcmode="lin" valueType="num">
                                      <p:cBhvr additive="base">
                                        <p:cTn id="1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accel="50000" decel="50000" fill="hold" grpId="3" nodeType="clickEffect">
                                  <p:stCondLst>
                                    <p:cond delay="0"/>
                                  </p:stCondLst>
                                  <p:childTnLst>
                                    <p:set>
                                      <p:cBhvr>
                                        <p:cTn id="138" dur="1" fill="hold">
                                          <p:stCondLst>
                                            <p:cond delay="0"/>
                                          </p:stCondLst>
                                        </p:cTn>
                                        <p:tgtEl>
                                          <p:spTgt spid="9">
                                            <p:txEl>
                                              <p:pRg st="4" end="4"/>
                                            </p:txEl>
                                          </p:spTgt>
                                        </p:tgtEl>
                                        <p:attrNameLst>
                                          <p:attrName>style.visibility</p:attrName>
                                        </p:attrNameLst>
                                      </p:cBhvr>
                                      <p:to>
                                        <p:strVal val="visible"/>
                                      </p:to>
                                    </p:set>
                                    <p:anim calcmode="lin" valueType="num">
                                      <p:cBhvr additive="base">
                                        <p:cTn id="1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accel="50000" decel="50000" fill="hold" grpId="3" nodeType="clickEffect">
                                  <p:stCondLst>
                                    <p:cond delay="0"/>
                                  </p:stCondLst>
                                  <p:childTnLst>
                                    <p:set>
                                      <p:cBhvr>
                                        <p:cTn id="144" dur="1" fill="hold">
                                          <p:stCondLst>
                                            <p:cond delay="0"/>
                                          </p:stCondLst>
                                        </p:cTn>
                                        <p:tgtEl>
                                          <p:spTgt spid="9">
                                            <p:txEl>
                                              <p:pRg st="5" end="5"/>
                                            </p:txEl>
                                          </p:spTgt>
                                        </p:tgtEl>
                                        <p:attrNameLst>
                                          <p:attrName>style.visibility</p:attrName>
                                        </p:attrNameLst>
                                      </p:cBhvr>
                                      <p:to>
                                        <p:strVal val="visible"/>
                                      </p:to>
                                    </p:set>
                                    <p:anim calcmode="lin" valueType="num">
                                      <p:cBhvr additive="base">
                                        <p:cTn id="14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accel="50000" decel="50000" fill="hold" grpId="4" nodeType="clickEffect">
                                  <p:stCondLst>
                                    <p:cond delay="0"/>
                                  </p:stCondLst>
                                  <p:childTnLst>
                                    <p:set>
                                      <p:cBhvr>
                                        <p:cTn id="150" dur="1" fill="hold">
                                          <p:stCondLst>
                                            <p:cond delay="0"/>
                                          </p:stCondLst>
                                        </p:cTn>
                                        <p:tgtEl>
                                          <p:spTgt spid="9">
                                            <p:txEl>
                                              <p:pRg st="0" end="0"/>
                                            </p:txEl>
                                          </p:spTgt>
                                        </p:tgtEl>
                                        <p:attrNameLst>
                                          <p:attrName>style.visibility</p:attrName>
                                        </p:attrNameLst>
                                      </p:cBhvr>
                                      <p:to>
                                        <p:strVal val="visible"/>
                                      </p:to>
                                    </p:set>
                                    <p:anim calcmode="lin" valueType="num">
                                      <p:cBhvr additive="base">
                                        <p:cTn id="15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accel="50000" decel="50000" fill="hold" grpId="4" nodeType="clickEffect">
                                  <p:stCondLst>
                                    <p:cond delay="0"/>
                                  </p:stCondLst>
                                  <p:childTnLst>
                                    <p:set>
                                      <p:cBhvr>
                                        <p:cTn id="156" dur="1" fill="hold">
                                          <p:stCondLst>
                                            <p:cond delay="0"/>
                                          </p:stCondLst>
                                        </p:cTn>
                                        <p:tgtEl>
                                          <p:spTgt spid="9">
                                            <p:txEl>
                                              <p:pRg st="1" end="1"/>
                                            </p:txEl>
                                          </p:spTgt>
                                        </p:tgtEl>
                                        <p:attrNameLst>
                                          <p:attrName>style.visibility</p:attrName>
                                        </p:attrNameLst>
                                      </p:cBhvr>
                                      <p:to>
                                        <p:strVal val="visible"/>
                                      </p:to>
                                    </p:set>
                                    <p:anim calcmode="lin" valueType="num">
                                      <p:cBhvr additive="base">
                                        <p:cTn id="15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accel="50000" decel="50000" fill="hold" grpId="4" nodeType="clickEffect">
                                  <p:stCondLst>
                                    <p:cond delay="0"/>
                                  </p:stCondLst>
                                  <p:childTnLst>
                                    <p:set>
                                      <p:cBhvr>
                                        <p:cTn id="162" dur="1" fill="hold">
                                          <p:stCondLst>
                                            <p:cond delay="0"/>
                                          </p:stCondLst>
                                        </p:cTn>
                                        <p:tgtEl>
                                          <p:spTgt spid="9">
                                            <p:txEl>
                                              <p:pRg st="2" end="2"/>
                                            </p:txEl>
                                          </p:spTgt>
                                        </p:tgtEl>
                                        <p:attrNameLst>
                                          <p:attrName>style.visibility</p:attrName>
                                        </p:attrNameLst>
                                      </p:cBhvr>
                                      <p:to>
                                        <p:strVal val="visible"/>
                                      </p:to>
                                    </p:set>
                                    <p:anim calcmode="lin" valueType="num">
                                      <p:cBhvr additive="base">
                                        <p:cTn id="16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accel="50000" decel="50000" fill="hold" grpId="4" nodeType="clickEffect">
                                  <p:stCondLst>
                                    <p:cond delay="0"/>
                                  </p:stCondLst>
                                  <p:childTnLst>
                                    <p:set>
                                      <p:cBhvr>
                                        <p:cTn id="168" dur="1" fill="hold">
                                          <p:stCondLst>
                                            <p:cond delay="0"/>
                                          </p:stCondLst>
                                        </p:cTn>
                                        <p:tgtEl>
                                          <p:spTgt spid="9">
                                            <p:txEl>
                                              <p:pRg st="3" end="3"/>
                                            </p:txEl>
                                          </p:spTgt>
                                        </p:tgtEl>
                                        <p:attrNameLst>
                                          <p:attrName>style.visibility</p:attrName>
                                        </p:attrNameLst>
                                      </p:cBhvr>
                                      <p:to>
                                        <p:strVal val="visible"/>
                                      </p:to>
                                    </p:set>
                                    <p:anim calcmode="lin" valueType="num">
                                      <p:cBhvr additive="base">
                                        <p:cTn id="16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7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accel="50000" decel="50000" fill="hold" grpId="4" nodeType="clickEffect">
                                  <p:stCondLst>
                                    <p:cond delay="0"/>
                                  </p:stCondLst>
                                  <p:childTnLst>
                                    <p:set>
                                      <p:cBhvr>
                                        <p:cTn id="174" dur="1" fill="hold">
                                          <p:stCondLst>
                                            <p:cond delay="0"/>
                                          </p:stCondLst>
                                        </p:cTn>
                                        <p:tgtEl>
                                          <p:spTgt spid="9">
                                            <p:txEl>
                                              <p:pRg st="4" end="4"/>
                                            </p:txEl>
                                          </p:spTgt>
                                        </p:tgtEl>
                                        <p:attrNameLst>
                                          <p:attrName>style.visibility</p:attrName>
                                        </p:attrNameLst>
                                      </p:cBhvr>
                                      <p:to>
                                        <p:strVal val="visible"/>
                                      </p:to>
                                    </p:set>
                                    <p:anim calcmode="lin" valueType="num">
                                      <p:cBhvr additive="base">
                                        <p:cTn id="17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7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accel="50000" decel="50000" fill="hold" grpId="4" nodeType="clickEffect">
                                  <p:stCondLst>
                                    <p:cond delay="0"/>
                                  </p:stCondLst>
                                  <p:childTnLst>
                                    <p:set>
                                      <p:cBhvr>
                                        <p:cTn id="180" dur="1" fill="hold">
                                          <p:stCondLst>
                                            <p:cond delay="0"/>
                                          </p:stCondLst>
                                        </p:cTn>
                                        <p:tgtEl>
                                          <p:spTgt spid="9">
                                            <p:txEl>
                                              <p:pRg st="5" end="5"/>
                                            </p:txEl>
                                          </p:spTgt>
                                        </p:tgtEl>
                                        <p:attrNameLst>
                                          <p:attrName>style.visibility</p:attrName>
                                        </p:attrNameLst>
                                      </p:cBhvr>
                                      <p:to>
                                        <p:strVal val="visible"/>
                                      </p:to>
                                    </p:set>
                                    <p:anim calcmode="lin" valueType="num">
                                      <p:cBhvr additive="base">
                                        <p:cTn id="18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p"/>
      <p:bldP spid="9" grpId="2" build="p"/>
      <p:bldP spid="9" grpId="3" build="p"/>
      <p:bldP spid="9" grpId="4"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26</a:t>
            </a:fld>
            <a:endParaRPr lang="de-DE"/>
          </a:p>
        </p:txBody>
      </p:sp>
      <p:graphicFrame>
        <p:nvGraphicFramePr>
          <p:cNvPr id="347138" name="Object 2"/>
          <p:cNvGraphicFramePr>
            <a:graphicFrameLocks noChangeAspect="1"/>
          </p:cNvGraphicFramePr>
          <p:nvPr/>
        </p:nvGraphicFramePr>
        <p:xfrm>
          <a:off x="1371600" y="1143000"/>
          <a:ext cx="7175500" cy="5461000"/>
        </p:xfrm>
        <a:graphic>
          <a:graphicData uri="http://schemas.openxmlformats.org/presentationml/2006/ole">
            <p:oleObj spid="_x0000_s347138" name="Dokument" r:id="rId5" imgW="5969000" imgH="4673600" progId="Word.Document.12">
              <p:link updateAutomatic="1"/>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sz="2800" dirty="0" smtClean="0"/>
              <a:t>Zirkulärer Prozess der Gestaltung</a:t>
            </a:r>
            <a:endParaRPr lang="de-DE" sz="2800" dirty="0"/>
          </a:p>
        </p:txBody>
      </p:sp>
      <p:sp>
        <p:nvSpPr>
          <p:cNvPr id="5" name="Fußzeilenplatzhalter 4"/>
          <p:cNvSpPr>
            <a:spLocks noGrp="1"/>
          </p:cNvSpPr>
          <p:nvPr>
            <p:ph type="ftr" sz="quarter" idx="11"/>
          </p:nvPr>
        </p:nvSpPr>
        <p:spPr/>
        <p:txBody>
          <a:bodyPr/>
          <a:lstStyle/>
          <a:p>
            <a:r>
              <a:rPr lang="de-DE" smtClean="0"/>
              <a:t>www.fehrfeld.de</a:t>
            </a:r>
            <a:endParaRPr lang="de-DE"/>
          </a:p>
        </p:txBody>
      </p:sp>
      <p:sp>
        <p:nvSpPr>
          <p:cNvPr id="6" name="Foliennummernplatzhalter 5"/>
          <p:cNvSpPr>
            <a:spLocks noGrp="1"/>
          </p:cNvSpPr>
          <p:nvPr>
            <p:ph type="sldNum" sz="quarter" idx="12"/>
          </p:nvPr>
        </p:nvSpPr>
        <p:spPr/>
        <p:txBody>
          <a:bodyPr/>
          <a:lstStyle/>
          <a:p>
            <a:fld id="{A4C3AC81-E21C-9341-82F6-BD2125D02F3C}" type="slidenum">
              <a:rPr lang="de-DE" smtClean="0"/>
              <a:pPr/>
              <a:t>27</a:t>
            </a:fld>
            <a:endParaRPr lang="de-DE"/>
          </a:p>
        </p:txBody>
      </p:sp>
      <p:graphicFrame>
        <p:nvGraphicFramePr>
          <p:cNvPr id="76813" name="Object 13"/>
          <p:cNvGraphicFramePr>
            <a:graphicFrameLocks noChangeAspect="1"/>
          </p:cNvGraphicFramePr>
          <p:nvPr/>
        </p:nvGraphicFramePr>
        <p:xfrm>
          <a:off x="0" y="1371600"/>
          <a:ext cx="10642600" cy="5043488"/>
        </p:xfrm>
        <a:graphic>
          <a:graphicData uri="http://schemas.openxmlformats.org/presentationml/2006/ole">
            <p:oleObj spid="_x0000_s76813" name="Dokument" r:id="rId4" imgW="6083300" imgH="2882900" progId="Word.Document.12">
              <p:link updateAutomatic="1"/>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28</a:t>
            </a:fld>
            <a:endParaRPr lang="de-DE"/>
          </a:p>
        </p:txBody>
      </p:sp>
      <p:sp>
        <p:nvSpPr>
          <p:cNvPr id="33" name="Inhaltsplatzhalter 32"/>
          <p:cNvSpPr>
            <a:spLocks noGrp="1"/>
          </p:cNvSpPr>
          <p:nvPr>
            <p:ph type="body" idx="4294967295"/>
          </p:nvPr>
        </p:nvSpPr>
        <p:spPr>
          <a:xfrm>
            <a:off x="0" y="3560763"/>
            <a:ext cx="5334000" cy="982662"/>
          </a:xfrm>
        </p:spPr>
        <p:txBody>
          <a:bodyPr/>
          <a:lstStyle/>
          <a:p>
            <a:endParaRPr lang="de-DE" smtClean="0"/>
          </a:p>
          <a:p>
            <a:endParaRPr lang="de-DE" smtClean="0"/>
          </a:p>
          <a:p>
            <a:endParaRPr lang="de-DE" smtClean="0"/>
          </a:p>
          <a:p>
            <a:endParaRPr lang="de-DE" smtClean="0"/>
          </a:p>
          <a:p>
            <a:endParaRPr lang="de-DE" smtClean="0"/>
          </a:p>
          <a:p>
            <a:endParaRPr lang="de-DE" dirty="0"/>
          </a:p>
        </p:txBody>
      </p:sp>
      <p:grpSp>
        <p:nvGrpSpPr>
          <p:cNvPr id="79874" name="Group 2"/>
          <p:cNvGrpSpPr>
            <a:grpSpLocks noChangeAspect="1"/>
          </p:cNvGrpSpPr>
          <p:nvPr/>
        </p:nvGrpSpPr>
        <p:grpSpPr bwMode="auto">
          <a:xfrm>
            <a:off x="914400" y="2044825"/>
            <a:ext cx="5200650" cy="3362325"/>
            <a:chOff x="2821" y="1183"/>
            <a:chExt cx="4993" cy="2689"/>
          </a:xfrm>
        </p:grpSpPr>
        <p:sp>
          <p:nvSpPr>
            <p:cNvPr id="79875" name="AutoShape 3"/>
            <p:cNvSpPr>
              <a:spLocks noChangeAspect="1" noChangeArrowheads="1" noTextEdit="1"/>
            </p:cNvSpPr>
            <p:nvPr/>
          </p:nvSpPr>
          <p:spPr bwMode="auto">
            <a:xfrm>
              <a:off x="2821" y="1183"/>
              <a:ext cx="4993" cy="2689"/>
            </a:xfrm>
            <a:prstGeom prst="rect">
              <a:avLst/>
            </a:prstGeom>
            <a:solidFill>
              <a:srgbClr val="C0C0C0">
                <a:alpha val="17999"/>
              </a:srgbClr>
            </a:solidFill>
            <a:ln w="57150">
              <a:solidFill>
                <a:srgbClr val="C0C0C0"/>
              </a:solidFill>
              <a:prstDash val="lgDashDot"/>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79876" name="Text Box 4"/>
            <p:cNvSpPr txBox="1">
              <a:spLocks noChangeArrowheads="1"/>
            </p:cNvSpPr>
            <p:nvPr/>
          </p:nvSpPr>
          <p:spPr bwMode="auto">
            <a:xfrm>
              <a:off x="6086" y="1951"/>
              <a:ext cx="1296" cy="96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600" b="0" i="0" u="none" strike="noStrike" cap="none" normalizeH="0" baseline="0">
                  <a:ln>
                    <a:noFill/>
                  </a:ln>
                  <a:solidFill>
                    <a:schemeClr val="tx1"/>
                  </a:solidFill>
                  <a:effectLst/>
                  <a:latin typeface="Times New Roman" charset="0"/>
                  <a:ea typeface="Times New Roman" charset="0"/>
                </a:rPr>
                <a:t/>
              </a:r>
              <a:br>
                <a:rPr kumimoji="0" lang="de-DE" sz="600" b="0" i="0" u="none" strike="noStrike" cap="none" normalizeH="0" baseline="0">
                  <a:ln>
                    <a:noFill/>
                  </a:ln>
                  <a:solidFill>
                    <a:schemeClr val="tx1"/>
                  </a:solidFill>
                  <a:effectLst/>
                  <a:latin typeface="Times New Roman" charset="0"/>
                  <a:ea typeface="Times New Roman" charset="0"/>
                </a:rPr>
              </a:br>
              <a:endParaRPr kumimoji="0" lang="de-DE" sz="600" b="0"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200" b="1" i="0" u="none" strike="noStrike" cap="none" normalizeH="0" baseline="0">
                  <a:ln>
                    <a:noFill/>
                  </a:ln>
                  <a:solidFill>
                    <a:srgbClr val="800000"/>
                  </a:solidFill>
                  <a:effectLst/>
                  <a:latin typeface="Cambria" charset="0"/>
                  <a:ea typeface="Times New Roman" charset="0"/>
                </a:rPr>
                <a:t>Therapeuten</a:t>
              </a:r>
              <a:br>
                <a:rPr kumimoji="0" lang="de-DE" sz="1200" b="1" i="0" u="none" strike="noStrike" cap="none" normalizeH="0" baseline="0">
                  <a:ln>
                    <a:noFill/>
                  </a:ln>
                  <a:solidFill>
                    <a:srgbClr val="800000"/>
                  </a:solidFill>
                  <a:effectLst/>
                  <a:latin typeface="Cambria" charset="0"/>
                  <a:ea typeface="Times New Roman" charset="0"/>
                </a:rPr>
              </a:br>
              <a:r>
                <a:rPr kumimoji="0" lang="de-DE" sz="1200" b="1" i="0" u="none" strike="noStrike" cap="none" normalizeH="0" baseline="0">
                  <a:ln>
                    <a:noFill/>
                  </a:ln>
                  <a:solidFill>
                    <a:srgbClr val="800000"/>
                  </a:solidFill>
                  <a:effectLst/>
                  <a:latin typeface="Cambria" charset="0"/>
                  <a:ea typeface="Times New Roman" charset="0"/>
                </a:rPr>
                <a:t>System</a:t>
              </a:r>
            </a:p>
          </p:txBody>
        </p:sp>
        <p:sp>
          <p:nvSpPr>
            <p:cNvPr id="79877" name="AutoShape 5"/>
            <p:cNvSpPr>
              <a:spLocks noChangeArrowheads="1"/>
            </p:cNvSpPr>
            <p:nvPr/>
          </p:nvSpPr>
          <p:spPr bwMode="auto">
            <a:xfrm>
              <a:off x="3205" y="1759"/>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79878" name="Oval 6"/>
            <p:cNvSpPr>
              <a:spLocks noChangeArrowheads="1"/>
            </p:cNvSpPr>
            <p:nvPr/>
          </p:nvSpPr>
          <p:spPr bwMode="auto">
            <a:xfrm rot="-5400000">
              <a:off x="4549"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9879" name="Oval 7"/>
            <p:cNvSpPr>
              <a:spLocks noChangeArrowheads="1"/>
            </p:cNvSpPr>
            <p:nvPr/>
          </p:nvSpPr>
          <p:spPr bwMode="auto">
            <a:xfrm rot="-5400000">
              <a:off x="3205"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9880" name="Text Box 8"/>
            <p:cNvSpPr txBox="1">
              <a:spLocks noChangeArrowheads="1"/>
            </p:cNvSpPr>
            <p:nvPr/>
          </p:nvSpPr>
          <p:spPr bwMode="auto">
            <a:xfrm>
              <a:off x="4741" y="1951"/>
              <a:ext cx="1297" cy="76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600" b="1"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200" b="1"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a:ln>
                    <a:noFill/>
                  </a:ln>
                  <a:solidFill>
                    <a:srgbClr val="FF6600"/>
                  </a:solidFill>
                  <a:effectLst/>
                  <a:latin typeface="Cambria" charset="0"/>
                  <a:ea typeface="Times New Roman" charset="0"/>
                </a:rPr>
                <a:t>Kreative Kooperation</a:t>
              </a:r>
            </a:p>
          </p:txBody>
        </p:sp>
        <p:sp>
          <p:nvSpPr>
            <p:cNvPr id="79881" name="AutoShape 9"/>
            <p:cNvSpPr>
              <a:spLocks noChangeArrowheads="1"/>
            </p:cNvSpPr>
            <p:nvPr/>
          </p:nvSpPr>
          <p:spPr bwMode="auto">
            <a:xfrm rot="21600000" flipH="1" flipV="1">
              <a:off x="4933" y="1951"/>
              <a:ext cx="1009" cy="1008"/>
            </a:xfrm>
            <a:custGeom>
              <a:avLst/>
              <a:gdLst>
                <a:gd name="G0" fmla="+- -2670871 0 0"/>
                <a:gd name="G1" fmla="+- -10655073 0 0"/>
                <a:gd name="G2" fmla="+- -2670871 0 -10655073"/>
                <a:gd name="G3" fmla="+- 10800 0 0"/>
                <a:gd name="G4" fmla="+- 0 0 -2670871"/>
                <a:gd name="T0" fmla="*/ 360 256 1"/>
                <a:gd name="T1" fmla="*/ 0 256 1"/>
                <a:gd name="G5" fmla="+- G2 T0 T1"/>
                <a:gd name="G6" fmla="?: G2 G2 G5"/>
                <a:gd name="G7" fmla="+- 0 0 G6"/>
                <a:gd name="G8" fmla="+- 7354 0 0"/>
                <a:gd name="G9" fmla="+- 0 0 -10655073"/>
                <a:gd name="G10" fmla="+- 7354 0 2700"/>
                <a:gd name="G11" fmla="cos G10 -2670871"/>
                <a:gd name="G12" fmla="sin G10 -2670871"/>
                <a:gd name="G13" fmla="cos 13500 -2670871"/>
                <a:gd name="G14" fmla="sin 13500 -2670871"/>
                <a:gd name="G15" fmla="+- G11 10800 0"/>
                <a:gd name="G16" fmla="+- G12 10800 0"/>
                <a:gd name="G17" fmla="+- G13 10800 0"/>
                <a:gd name="G18" fmla="+- G14 10800 0"/>
                <a:gd name="G19" fmla="*/ 7354 1 2"/>
                <a:gd name="G20" fmla="+- G19 5400 0"/>
                <a:gd name="G21" fmla="cos G20 -2670871"/>
                <a:gd name="G22" fmla="sin G20 -2670871"/>
                <a:gd name="G23" fmla="+- G21 10800 0"/>
                <a:gd name="G24" fmla="+- G12 G23 G22"/>
                <a:gd name="G25" fmla="+- G22 G23 G11"/>
                <a:gd name="G26" fmla="cos 10800 -2670871"/>
                <a:gd name="G27" fmla="sin 10800 -2670871"/>
                <a:gd name="G28" fmla="cos 7354 -2670871"/>
                <a:gd name="G29" fmla="sin 7354 -2670871"/>
                <a:gd name="G30" fmla="+- G26 10800 0"/>
                <a:gd name="G31" fmla="+- G27 10800 0"/>
                <a:gd name="G32" fmla="+- G28 10800 0"/>
                <a:gd name="G33" fmla="+- G29 10800 0"/>
                <a:gd name="G34" fmla="+- G19 5400 0"/>
                <a:gd name="G35" fmla="cos G34 -10655073"/>
                <a:gd name="G36" fmla="sin G34 -10655073"/>
                <a:gd name="G37" fmla="+/ -10655073 -2670871 2"/>
                <a:gd name="T2" fmla="*/ 180 256 1"/>
                <a:gd name="T3" fmla="*/ 0 256 1"/>
                <a:gd name="G38" fmla="+- G37 T2 T3"/>
                <a:gd name="G39" fmla="?: G2 G37 G38"/>
                <a:gd name="G40" fmla="cos 10800 G39"/>
                <a:gd name="G41" fmla="sin 10800 G39"/>
                <a:gd name="G42" fmla="cos 7354 G39"/>
                <a:gd name="G43" fmla="sin 7354 G39"/>
                <a:gd name="G44" fmla="+- G40 10800 0"/>
                <a:gd name="G45" fmla="+- G41 10800 0"/>
                <a:gd name="G46" fmla="+- G42 10800 0"/>
                <a:gd name="G47" fmla="+- G43 10800 0"/>
                <a:gd name="G48" fmla="+- G35 10800 0"/>
                <a:gd name="G49" fmla="+- G36 10800 0"/>
                <a:gd name="T4" fmla="*/ 8615 w 21600"/>
                <a:gd name="T5" fmla="*/ 223 h 21600"/>
                <a:gd name="T6" fmla="*/ 2139 w 21600"/>
                <a:gd name="T7" fmla="*/ 8083 h 21600"/>
                <a:gd name="T8" fmla="*/ 9312 w 21600"/>
                <a:gd name="T9" fmla="*/ 3597 h 21600"/>
                <a:gd name="T10" fmla="*/ 21026 w 21600"/>
                <a:gd name="T11" fmla="*/ 1986 h 21600"/>
                <a:gd name="T12" fmla="*/ 20562 w 21600"/>
                <a:gd name="T13" fmla="*/ 8224 h 21600"/>
                <a:gd name="T14" fmla="*/ 14325 w 21600"/>
                <a:gd name="T15" fmla="*/ 776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370" y="5999"/>
                  </a:moveTo>
                  <a:cubicBezTo>
                    <a:pt x="14973" y="4378"/>
                    <a:pt x="12939" y="3445"/>
                    <a:pt x="10800" y="3445"/>
                  </a:cubicBezTo>
                  <a:cubicBezTo>
                    <a:pt x="7586" y="3445"/>
                    <a:pt x="4745" y="5532"/>
                    <a:pt x="3783" y="8598"/>
                  </a:cubicBezTo>
                  <a:lnTo>
                    <a:pt x="495" y="7567"/>
                  </a:lnTo>
                  <a:cubicBezTo>
                    <a:pt x="1907" y="3064"/>
                    <a:pt x="6080" y="-1"/>
                    <a:pt x="10800" y="-1"/>
                  </a:cubicBezTo>
                  <a:cubicBezTo>
                    <a:pt x="13942" y="-1"/>
                    <a:pt x="16929" y="1368"/>
                    <a:pt x="18981" y="3749"/>
                  </a:cubicBezTo>
                  <a:lnTo>
                    <a:pt x="21026" y="1986"/>
                  </a:lnTo>
                  <a:lnTo>
                    <a:pt x="20562" y="8224"/>
                  </a:lnTo>
                  <a:lnTo>
                    <a:pt x="14325" y="7761"/>
                  </a:lnTo>
                  <a:lnTo>
                    <a:pt x="16370" y="5999"/>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79882" name="AutoShape 10"/>
            <p:cNvSpPr>
              <a:spLocks noChangeArrowheads="1"/>
            </p:cNvSpPr>
            <p:nvPr/>
          </p:nvSpPr>
          <p:spPr bwMode="auto">
            <a:xfrm>
              <a:off x="4933" y="1759"/>
              <a:ext cx="1009" cy="1008"/>
            </a:xfrm>
            <a:custGeom>
              <a:avLst/>
              <a:gdLst>
                <a:gd name="G0" fmla="+- -2554822 0 0"/>
                <a:gd name="G1" fmla="+- -10665141 0 0"/>
                <a:gd name="G2" fmla="+- -2554822 0 -10665141"/>
                <a:gd name="G3" fmla="+- 10800 0 0"/>
                <a:gd name="G4" fmla="+- 0 0 -2554822"/>
                <a:gd name="T0" fmla="*/ 360 256 1"/>
                <a:gd name="T1" fmla="*/ 0 256 1"/>
                <a:gd name="G5" fmla="+- G2 T0 T1"/>
                <a:gd name="G6" fmla="?: G2 G2 G5"/>
                <a:gd name="G7" fmla="+- 0 0 G6"/>
                <a:gd name="G8" fmla="+- 7629 0 0"/>
                <a:gd name="G9" fmla="+- 0 0 -10665141"/>
                <a:gd name="G10" fmla="+- 7629 0 2700"/>
                <a:gd name="G11" fmla="cos G10 -2554822"/>
                <a:gd name="G12" fmla="sin G10 -2554822"/>
                <a:gd name="G13" fmla="cos 13500 -2554822"/>
                <a:gd name="G14" fmla="sin 13500 -2554822"/>
                <a:gd name="G15" fmla="+- G11 10800 0"/>
                <a:gd name="G16" fmla="+- G12 10800 0"/>
                <a:gd name="G17" fmla="+- G13 10800 0"/>
                <a:gd name="G18" fmla="+- G14 10800 0"/>
                <a:gd name="G19" fmla="*/ 7629 1 2"/>
                <a:gd name="G20" fmla="+- G19 5400 0"/>
                <a:gd name="G21" fmla="cos G20 -2554822"/>
                <a:gd name="G22" fmla="sin G20 -2554822"/>
                <a:gd name="G23" fmla="+- G21 10800 0"/>
                <a:gd name="G24" fmla="+- G12 G23 G22"/>
                <a:gd name="G25" fmla="+- G22 G23 G11"/>
                <a:gd name="G26" fmla="cos 10800 -2554822"/>
                <a:gd name="G27" fmla="sin 10800 -2554822"/>
                <a:gd name="G28" fmla="cos 7629 -2554822"/>
                <a:gd name="G29" fmla="sin 7629 -2554822"/>
                <a:gd name="G30" fmla="+- G26 10800 0"/>
                <a:gd name="G31" fmla="+- G27 10800 0"/>
                <a:gd name="G32" fmla="+- G28 10800 0"/>
                <a:gd name="G33" fmla="+- G29 10800 0"/>
                <a:gd name="G34" fmla="+- G19 5400 0"/>
                <a:gd name="G35" fmla="cos G34 -10665141"/>
                <a:gd name="G36" fmla="sin G34 -10665141"/>
                <a:gd name="G37" fmla="+/ -10665141 -2554822 2"/>
                <a:gd name="T2" fmla="*/ 180 256 1"/>
                <a:gd name="T3" fmla="*/ 0 256 1"/>
                <a:gd name="G38" fmla="+- G37 T2 T3"/>
                <a:gd name="G39" fmla="?: G2 G37 G38"/>
                <a:gd name="G40" fmla="cos 10800 G39"/>
                <a:gd name="G41" fmla="sin 10800 G39"/>
                <a:gd name="G42" fmla="cos 7629 G39"/>
                <a:gd name="G43" fmla="sin 7629 G39"/>
                <a:gd name="G44" fmla="+- G40 10800 0"/>
                <a:gd name="G45" fmla="+- G41 10800 0"/>
                <a:gd name="G46" fmla="+- G42 10800 0"/>
                <a:gd name="G47" fmla="+- G43 10800 0"/>
                <a:gd name="G48" fmla="+- G35 10800 0"/>
                <a:gd name="G49" fmla="+- G36 10800 0"/>
                <a:gd name="T4" fmla="*/ 8765 w 21600"/>
                <a:gd name="T5" fmla="*/ 193 h 21600"/>
                <a:gd name="T6" fmla="*/ 2000 w 21600"/>
                <a:gd name="T7" fmla="*/ 8065 h 21600"/>
                <a:gd name="T8" fmla="*/ 9362 w 21600"/>
                <a:gd name="T9" fmla="*/ 3307 h 21600"/>
                <a:gd name="T10" fmla="*/ 21293 w 21600"/>
                <a:gd name="T11" fmla="*/ 2307 h 21600"/>
                <a:gd name="T12" fmla="*/ 20660 w 21600"/>
                <a:gd name="T13" fmla="*/ 8334 h 21600"/>
                <a:gd name="T14" fmla="*/ 14631 w 21600"/>
                <a:gd name="T15" fmla="*/ 769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30" y="6000"/>
                  </a:moveTo>
                  <a:cubicBezTo>
                    <a:pt x="15281" y="4210"/>
                    <a:pt x="13102" y="3170"/>
                    <a:pt x="10800" y="3170"/>
                  </a:cubicBezTo>
                  <a:cubicBezTo>
                    <a:pt x="7458" y="3170"/>
                    <a:pt x="4506" y="5345"/>
                    <a:pt x="3514" y="8536"/>
                  </a:cubicBezTo>
                  <a:lnTo>
                    <a:pt x="486" y="7595"/>
                  </a:lnTo>
                  <a:cubicBezTo>
                    <a:pt x="1890" y="3078"/>
                    <a:pt x="6069" y="-1"/>
                    <a:pt x="10800" y="-1"/>
                  </a:cubicBezTo>
                  <a:cubicBezTo>
                    <a:pt x="14059" y="-1"/>
                    <a:pt x="17144" y="1472"/>
                    <a:pt x="19195" y="4005"/>
                  </a:cubicBezTo>
                  <a:lnTo>
                    <a:pt x="21293" y="2307"/>
                  </a:lnTo>
                  <a:lnTo>
                    <a:pt x="20660" y="8334"/>
                  </a:lnTo>
                  <a:lnTo>
                    <a:pt x="14631" y="7699"/>
                  </a:lnTo>
                  <a:lnTo>
                    <a:pt x="16730" y="6000"/>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79883" name="Text Box 11"/>
            <p:cNvSpPr txBox="1">
              <a:spLocks noChangeArrowheads="1"/>
            </p:cNvSpPr>
            <p:nvPr/>
          </p:nvSpPr>
          <p:spPr bwMode="auto">
            <a:xfrm>
              <a:off x="3205" y="2143"/>
              <a:ext cx="1295" cy="576"/>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200" b="1" i="0" u="none" strike="noStrike" cap="none" normalizeH="0" baseline="0">
                  <a:ln>
                    <a:noFill/>
                  </a:ln>
                  <a:solidFill>
                    <a:srgbClr val="0000FF"/>
                  </a:solidFill>
                  <a:effectLst/>
                  <a:latin typeface="Cambria" charset="0"/>
                  <a:ea typeface="Times New Roman" charset="0"/>
                </a:rPr>
                <a:t>Klienten</a:t>
              </a:r>
              <a:br>
                <a:rPr kumimoji="0" lang="de-DE" sz="1200" b="1" i="0" u="none" strike="noStrike" cap="none" normalizeH="0" baseline="0">
                  <a:ln>
                    <a:noFill/>
                  </a:ln>
                  <a:solidFill>
                    <a:srgbClr val="0000FF"/>
                  </a:solidFill>
                  <a:effectLst/>
                  <a:latin typeface="Cambria" charset="0"/>
                  <a:ea typeface="Times New Roman" charset="0"/>
                </a:rPr>
              </a:br>
              <a:r>
                <a:rPr kumimoji="0" lang="de-DE" sz="1200" b="1" i="0" u="none" strike="noStrike" cap="none" normalizeH="0" baseline="0">
                  <a:ln>
                    <a:noFill/>
                  </a:ln>
                  <a:solidFill>
                    <a:srgbClr val="0000FF"/>
                  </a:solidFill>
                  <a:effectLst/>
                  <a:latin typeface="Cambria" charset="0"/>
                  <a:ea typeface="Times New Roman" charset="0"/>
                </a:rPr>
                <a:t>System</a:t>
              </a:r>
            </a:p>
          </p:txBody>
        </p:sp>
        <p:sp>
          <p:nvSpPr>
            <p:cNvPr id="79884" name="AutoShape 12"/>
            <p:cNvSpPr>
              <a:spLocks noChangeArrowheads="1"/>
            </p:cNvSpPr>
            <p:nvPr/>
          </p:nvSpPr>
          <p:spPr bwMode="auto">
            <a:xfrm rot="10800000">
              <a:off x="3205" y="1951"/>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79885" name="AutoShape 13"/>
            <p:cNvSpPr>
              <a:spLocks noChangeArrowheads="1"/>
            </p:cNvSpPr>
            <p:nvPr/>
          </p:nvSpPr>
          <p:spPr bwMode="auto">
            <a:xfrm>
              <a:off x="6086" y="1759"/>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79886" name="Oval 14"/>
            <p:cNvSpPr>
              <a:spLocks noChangeArrowheads="1"/>
            </p:cNvSpPr>
            <p:nvPr/>
          </p:nvSpPr>
          <p:spPr bwMode="auto">
            <a:xfrm rot="-5400000">
              <a:off x="7430"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9887" name="Oval 15"/>
            <p:cNvSpPr>
              <a:spLocks noChangeArrowheads="1"/>
            </p:cNvSpPr>
            <p:nvPr/>
          </p:nvSpPr>
          <p:spPr bwMode="auto">
            <a:xfrm rot="-5400000">
              <a:off x="6086"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9888" name="AutoShape 16"/>
            <p:cNvSpPr>
              <a:spLocks noChangeArrowheads="1"/>
            </p:cNvSpPr>
            <p:nvPr/>
          </p:nvSpPr>
          <p:spPr bwMode="auto">
            <a:xfrm rot="10800000">
              <a:off x="6086" y="1951"/>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79889" name="Text Box 17"/>
            <p:cNvSpPr txBox="1">
              <a:spLocks noChangeArrowheads="1"/>
            </p:cNvSpPr>
            <p:nvPr/>
          </p:nvSpPr>
          <p:spPr bwMode="auto">
            <a:xfrm>
              <a:off x="3781" y="3296"/>
              <a:ext cx="3265" cy="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800" b="1" i="0" u="none" strike="noStrike" cap="none" normalizeH="0" baseline="0">
                  <a:ln>
                    <a:noFill/>
                  </a:ln>
                  <a:solidFill>
                    <a:schemeClr val="tx1"/>
                  </a:solidFill>
                  <a:effectLst/>
                  <a:latin typeface="Cambria" charset="0"/>
                  <a:ea typeface="Times New Roman" charset="0"/>
                </a:rPr>
                <a:t>Therapeutisches Team im therapeutischen Feld</a:t>
              </a:r>
            </a:p>
          </p:txBody>
        </p:sp>
        <p:sp>
          <p:nvSpPr>
            <p:cNvPr id="79890" name="Text Box 18"/>
            <p:cNvSpPr txBox="1">
              <a:spLocks noChangeArrowheads="1"/>
            </p:cNvSpPr>
            <p:nvPr/>
          </p:nvSpPr>
          <p:spPr bwMode="auto">
            <a:xfrm>
              <a:off x="2821" y="1183"/>
              <a:ext cx="1728" cy="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Times New Roman" charset="0"/>
                <a:ea typeface="Times New Roman" charset="0"/>
              </a:endParaRPr>
            </a:p>
          </p:txBody>
        </p:sp>
      </p:grpSp>
      <p:sp>
        <p:nvSpPr>
          <p:cNvPr id="34" name="Rechteck 33"/>
          <p:cNvSpPr/>
          <p:nvPr/>
        </p:nvSpPr>
        <p:spPr>
          <a:xfrm>
            <a:off x="844954" y="470216"/>
            <a:ext cx="6676434" cy="369332"/>
          </a:xfrm>
          <a:prstGeom prst="rect">
            <a:avLst/>
          </a:prstGeom>
        </p:spPr>
        <p:txBody>
          <a:bodyPr wrap="square">
            <a:spAutoFit/>
          </a:bodyPr>
          <a:lstStyle/>
          <a:p>
            <a:r>
              <a:rPr lang="de-DE" b="1" dirty="0" smtClean="0">
                <a:solidFill>
                  <a:srgbClr val="800000"/>
                </a:solidFill>
                <a:latin typeface="Comic Sans MS"/>
              </a:rPr>
              <a:t>Überblick: Dimensionen Kreativer Gestaltung</a:t>
            </a:r>
            <a:endParaRPr lang="de-DE" dirty="0">
              <a:solidFill>
                <a:srgbClr val="800000"/>
              </a:solidFill>
              <a:latin typeface="Comic Sans MS"/>
            </a:endParaRPr>
          </a:p>
        </p:txBody>
      </p:sp>
      <p:sp>
        <p:nvSpPr>
          <p:cNvPr id="51" name="Textfeld 50"/>
          <p:cNvSpPr txBox="1"/>
          <p:nvPr/>
        </p:nvSpPr>
        <p:spPr>
          <a:xfrm>
            <a:off x="6400800" y="2269458"/>
            <a:ext cx="2603644" cy="338554"/>
          </a:xfrm>
          <a:prstGeom prst="rect">
            <a:avLst/>
          </a:prstGeom>
          <a:noFill/>
        </p:spPr>
        <p:txBody>
          <a:bodyPr wrap="square" rtlCol="0">
            <a:spAutoFit/>
          </a:bodyPr>
          <a:lstStyle/>
          <a:p>
            <a:r>
              <a:rPr lang="de-DE" sz="1600" dirty="0" smtClean="0">
                <a:solidFill>
                  <a:srgbClr val="000090"/>
                </a:solidFill>
                <a:latin typeface="Lucida Sans"/>
                <a:cs typeface="Lucida Sans"/>
              </a:rPr>
              <a:t>Regeln</a:t>
            </a:r>
            <a:endParaRPr lang="de-DE" dirty="0">
              <a:solidFill>
                <a:srgbClr val="000090"/>
              </a:solidFill>
            </a:endParaRPr>
          </a:p>
        </p:txBody>
      </p:sp>
      <p:sp>
        <p:nvSpPr>
          <p:cNvPr id="53" name="Textfeld 52"/>
          <p:cNvSpPr txBox="1"/>
          <p:nvPr/>
        </p:nvSpPr>
        <p:spPr>
          <a:xfrm>
            <a:off x="6400800" y="1930904"/>
            <a:ext cx="2603644" cy="338554"/>
          </a:xfrm>
          <a:prstGeom prst="rect">
            <a:avLst/>
          </a:prstGeom>
          <a:noFill/>
        </p:spPr>
        <p:txBody>
          <a:bodyPr wrap="square" rtlCol="0">
            <a:spAutoFit/>
          </a:bodyPr>
          <a:lstStyle/>
          <a:p>
            <a:r>
              <a:rPr lang="de-DE" sz="1600" dirty="0" smtClean="0">
                <a:solidFill>
                  <a:srgbClr val="000090"/>
                </a:solidFill>
                <a:latin typeface="Lucida Sans"/>
                <a:cs typeface="Lucida Sans"/>
              </a:rPr>
              <a:t>Orten/Umgebungen</a:t>
            </a:r>
            <a:endParaRPr lang="de-DE" dirty="0">
              <a:solidFill>
                <a:srgbClr val="000090"/>
              </a:solidFill>
            </a:endParaRPr>
          </a:p>
        </p:txBody>
      </p:sp>
      <p:sp>
        <p:nvSpPr>
          <p:cNvPr id="54" name="Textfeld 53"/>
          <p:cNvSpPr txBox="1"/>
          <p:nvPr/>
        </p:nvSpPr>
        <p:spPr>
          <a:xfrm>
            <a:off x="6430946" y="2666578"/>
            <a:ext cx="2603644" cy="338554"/>
          </a:xfrm>
          <a:prstGeom prst="rect">
            <a:avLst/>
          </a:prstGeom>
          <a:noFill/>
        </p:spPr>
        <p:txBody>
          <a:bodyPr wrap="square" rtlCol="0">
            <a:spAutoFit/>
          </a:bodyPr>
          <a:lstStyle/>
          <a:p>
            <a:r>
              <a:rPr lang="de-DE" sz="1600" dirty="0" smtClean="0">
                <a:solidFill>
                  <a:srgbClr val="000090"/>
                </a:solidFill>
                <a:latin typeface="Lucida Sans"/>
                <a:cs typeface="Lucida Sans"/>
              </a:rPr>
              <a:t>Raum</a:t>
            </a:r>
            <a:endParaRPr lang="de-DE" dirty="0">
              <a:solidFill>
                <a:srgbClr val="000090"/>
              </a:solidFill>
            </a:endParaRPr>
          </a:p>
        </p:txBody>
      </p:sp>
      <p:sp>
        <p:nvSpPr>
          <p:cNvPr id="55" name="Textfeld 54"/>
          <p:cNvSpPr txBox="1"/>
          <p:nvPr/>
        </p:nvSpPr>
        <p:spPr>
          <a:xfrm>
            <a:off x="6430946" y="3005132"/>
            <a:ext cx="1797067" cy="338554"/>
          </a:xfrm>
          <a:prstGeom prst="rect">
            <a:avLst/>
          </a:prstGeom>
          <a:noFill/>
        </p:spPr>
        <p:txBody>
          <a:bodyPr wrap="square" rtlCol="0">
            <a:spAutoFit/>
          </a:bodyPr>
          <a:lstStyle/>
          <a:p>
            <a:r>
              <a:rPr lang="de-DE" sz="1600" dirty="0" smtClean="0">
                <a:solidFill>
                  <a:srgbClr val="000090"/>
                </a:solidFill>
                <a:latin typeface="Lucida Sans"/>
                <a:cs typeface="Lucida Sans"/>
              </a:rPr>
              <a:t>Zeit</a:t>
            </a:r>
            <a:endParaRPr lang="de-DE" dirty="0">
              <a:solidFill>
                <a:srgbClr val="000090"/>
              </a:solidFill>
            </a:endParaRPr>
          </a:p>
        </p:txBody>
      </p:sp>
      <p:sp>
        <p:nvSpPr>
          <p:cNvPr id="56" name="Textfeld 55"/>
          <p:cNvSpPr txBox="1"/>
          <p:nvPr/>
        </p:nvSpPr>
        <p:spPr>
          <a:xfrm>
            <a:off x="6400800" y="3391486"/>
            <a:ext cx="1797067" cy="338554"/>
          </a:xfrm>
          <a:prstGeom prst="rect">
            <a:avLst/>
          </a:prstGeom>
          <a:noFill/>
        </p:spPr>
        <p:txBody>
          <a:bodyPr wrap="square" rtlCol="0">
            <a:spAutoFit/>
          </a:bodyPr>
          <a:lstStyle/>
          <a:p>
            <a:r>
              <a:rPr lang="de-DE" sz="1600" dirty="0" err="1" smtClean="0">
                <a:solidFill>
                  <a:srgbClr val="000090"/>
                </a:solidFill>
                <a:latin typeface="Lucida Sans"/>
                <a:cs typeface="Lucida Sans"/>
              </a:rPr>
              <a:t>Setting</a:t>
            </a:r>
            <a:endParaRPr lang="de-DE" dirty="0">
              <a:solidFill>
                <a:srgbClr val="000090"/>
              </a:solidFill>
            </a:endParaRPr>
          </a:p>
        </p:txBody>
      </p:sp>
      <p:sp>
        <p:nvSpPr>
          <p:cNvPr id="57" name="Textfeld 56"/>
          <p:cNvSpPr txBox="1"/>
          <p:nvPr/>
        </p:nvSpPr>
        <p:spPr>
          <a:xfrm>
            <a:off x="6430946" y="3797412"/>
            <a:ext cx="2603644" cy="338554"/>
          </a:xfrm>
          <a:prstGeom prst="rect">
            <a:avLst/>
          </a:prstGeom>
          <a:noFill/>
        </p:spPr>
        <p:txBody>
          <a:bodyPr wrap="square" rtlCol="0">
            <a:spAutoFit/>
          </a:bodyPr>
          <a:lstStyle/>
          <a:p>
            <a:r>
              <a:rPr lang="de-DE" sz="1600" dirty="0" smtClean="0">
                <a:solidFill>
                  <a:srgbClr val="000090"/>
                </a:solidFill>
                <a:latin typeface="Lucida Sans"/>
                <a:cs typeface="Lucida Sans"/>
              </a:rPr>
              <a:t>Mentale Kontexte</a:t>
            </a:r>
            <a:endParaRPr lang="de-DE" dirty="0">
              <a:solidFill>
                <a:srgbClr val="000090"/>
              </a:solidFill>
            </a:endParaRPr>
          </a:p>
        </p:txBody>
      </p:sp>
      <p:sp>
        <p:nvSpPr>
          <p:cNvPr id="58" name="Textfeld 57"/>
          <p:cNvSpPr txBox="1"/>
          <p:nvPr/>
        </p:nvSpPr>
        <p:spPr>
          <a:xfrm>
            <a:off x="6400800" y="4686920"/>
            <a:ext cx="2603644" cy="338554"/>
          </a:xfrm>
          <a:prstGeom prst="rect">
            <a:avLst/>
          </a:prstGeom>
          <a:noFill/>
        </p:spPr>
        <p:txBody>
          <a:bodyPr wrap="square" rtlCol="0">
            <a:spAutoFit/>
          </a:bodyPr>
          <a:lstStyle/>
          <a:p>
            <a:r>
              <a:rPr lang="de-DE" sz="1600" dirty="0" smtClean="0">
                <a:solidFill>
                  <a:srgbClr val="000090"/>
                </a:solidFill>
                <a:latin typeface="Lucida Sans"/>
                <a:cs typeface="Lucida Sans"/>
              </a:rPr>
              <a:t>Methoden/Techniken</a:t>
            </a:r>
            <a:endParaRPr lang="de-DE" dirty="0">
              <a:solidFill>
                <a:srgbClr val="000090"/>
              </a:solidFill>
            </a:endParaRPr>
          </a:p>
        </p:txBody>
      </p:sp>
      <p:sp>
        <p:nvSpPr>
          <p:cNvPr id="59" name="Textfeld 58"/>
          <p:cNvSpPr txBox="1"/>
          <p:nvPr/>
        </p:nvSpPr>
        <p:spPr>
          <a:xfrm>
            <a:off x="6400800" y="5167074"/>
            <a:ext cx="2603644" cy="338554"/>
          </a:xfrm>
          <a:prstGeom prst="rect">
            <a:avLst/>
          </a:prstGeom>
          <a:noFill/>
        </p:spPr>
        <p:txBody>
          <a:bodyPr wrap="square" rtlCol="0">
            <a:spAutoFit/>
          </a:bodyPr>
          <a:lstStyle/>
          <a:p>
            <a:r>
              <a:rPr lang="de-DE" sz="1600" dirty="0" smtClean="0">
                <a:solidFill>
                  <a:srgbClr val="000090"/>
                </a:solidFill>
                <a:latin typeface="Lucida Sans"/>
                <a:cs typeface="Lucida Sans"/>
              </a:rPr>
              <a:t>Medien</a:t>
            </a:r>
            <a:endParaRPr lang="de-DE" dirty="0">
              <a:solidFill>
                <a:srgbClr val="000090"/>
              </a:solidFill>
            </a:endParaRPr>
          </a:p>
        </p:txBody>
      </p:sp>
      <p:sp>
        <p:nvSpPr>
          <p:cNvPr id="60" name="Textfeld 59"/>
          <p:cNvSpPr txBox="1"/>
          <p:nvPr/>
        </p:nvSpPr>
        <p:spPr>
          <a:xfrm>
            <a:off x="6400800" y="4265536"/>
            <a:ext cx="2603644" cy="338554"/>
          </a:xfrm>
          <a:prstGeom prst="rect">
            <a:avLst/>
          </a:prstGeom>
          <a:noFill/>
        </p:spPr>
        <p:txBody>
          <a:bodyPr wrap="square" rtlCol="0">
            <a:spAutoFit/>
          </a:bodyPr>
          <a:lstStyle/>
          <a:p>
            <a:r>
              <a:rPr lang="de-DE" sz="1600" dirty="0" smtClean="0">
                <a:solidFill>
                  <a:srgbClr val="000090"/>
                </a:solidFill>
                <a:latin typeface="Lucida Sans"/>
                <a:cs typeface="Lucida Sans"/>
              </a:rPr>
              <a:t>Atmosphäre</a:t>
            </a:r>
            <a:endParaRPr lang="de-DE" dirty="0">
              <a:solidFill>
                <a:srgbClr val="000090"/>
              </a:solidFill>
            </a:endParaRPr>
          </a:p>
        </p:txBody>
      </p:sp>
      <p:sp>
        <p:nvSpPr>
          <p:cNvPr id="35" name="Rechteck 34"/>
          <p:cNvSpPr/>
          <p:nvPr/>
        </p:nvSpPr>
        <p:spPr>
          <a:xfrm>
            <a:off x="540874" y="1084519"/>
            <a:ext cx="7848601" cy="338554"/>
          </a:xfrm>
          <a:prstGeom prst="rect">
            <a:avLst/>
          </a:prstGeom>
        </p:spPr>
        <p:txBody>
          <a:bodyPr wrap="square">
            <a:spAutoFit/>
          </a:bodyPr>
          <a:lstStyle/>
          <a:p>
            <a:r>
              <a:rPr lang="de-DE" sz="1600" b="1" dirty="0" smtClean="0">
                <a:solidFill>
                  <a:srgbClr val="000090"/>
                </a:solidFill>
                <a:latin typeface="Comic Sans MS"/>
              </a:rPr>
              <a:t>                        Variation durch Wahl, Kombination und Gestaltung von:</a:t>
            </a:r>
            <a:endParaRPr lang="de-DE" sz="1600" dirty="0">
              <a:solidFill>
                <a:srgbClr val="000090"/>
              </a:solidFill>
              <a:latin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4" grpId="0"/>
      <p:bldP spid="55" grpId="0"/>
      <p:bldP spid="56" grpId="0"/>
      <p:bldP spid="57" grpId="0"/>
      <p:bldP spid="58" grpId="0"/>
      <p:bldP spid="59" grpId="0"/>
      <p:bldP spid="60"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lstStyle/>
          <a:p>
            <a:endParaRPr lang="de-DE" dirty="0"/>
          </a:p>
        </p:txBody>
      </p:sp>
      <p:sp>
        <p:nvSpPr>
          <p:cNvPr id="6" name="Titel 5"/>
          <p:cNvSpPr>
            <a:spLocks noGrp="1"/>
          </p:cNvSpPr>
          <p:nvPr>
            <p:ph type="ctrTitle"/>
          </p:nvPr>
        </p:nvSpPr>
        <p:spPr>
          <a:xfrm>
            <a:off x="1600200" y="3833095"/>
            <a:ext cx="7085013" cy="1209964"/>
          </a:xfrm>
        </p:spPr>
        <p:txBody>
          <a:bodyPr/>
          <a:lstStyle/>
          <a:p>
            <a:r>
              <a:rPr lang="de-DE" dirty="0" smtClean="0"/>
              <a:t> </a:t>
            </a:r>
            <a:br>
              <a:rPr lang="de-DE" dirty="0" smtClean="0"/>
            </a:br>
            <a:r>
              <a:rPr lang="de-DE" dirty="0" smtClean="0"/>
              <a:t>Wie können Therapeuten kreative Kooperation unterstützen und anregen</a:t>
            </a:r>
            <a:br>
              <a:rPr lang="de-DE" dirty="0" smtClean="0"/>
            </a:br>
            <a:r>
              <a:rPr lang="de-DE" dirty="0" smtClean="0"/>
              <a:t/>
            </a:r>
            <a:br>
              <a:rPr lang="de-DE" dirty="0" smtClean="0"/>
            </a:br>
            <a:r>
              <a:rPr lang="de-DE" dirty="0" smtClean="0"/>
              <a:t/>
            </a:r>
            <a:br>
              <a:rPr lang="de-DE" dirty="0" smtClean="0"/>
            </a:br>
            <a:endParaRPr lang="de-DE"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29</a:t>
            </a:fld>
            <a:endParaRPr lang="de-DE"/>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FFFF00"/>
                </a:solidFill>
              </a:rPr>
              <a:t>Kreative Kooperation</a:t>
            </a:r>
            <a:endParaRPr lang="de-DE" dirty="0">
              <a:solidFill>
                <a:srgbClr val="FFFF00"/>
              </a:solidFill>
            </a:endParaRPr>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3</a:t>
            </a:fld>
            <a:endParaRPr lang="de-DE"/>
          </a:p>
        </p:txBody>
      </p:sp>
      <p:pic>
        <p:nvPicPr>
          <p:cNvPr id="8" name="Inhaltsplatzhalter 7" descr="images-1.jpg"/>
          <p:cNvPicPr>
            <a:picLocks noGrp="1" noChangeAspect="1"/>
          </p:cNvPicPr>
          <p:nvPr>
            <p:ph idx="1"/>
          </p:nvPr>
        </p:nvPicPr>
        <p:blipFill>
          <a:blip r:embed="rId4"/>
          <a:srcRect l="-33478" r="-33478"/>
          <a:stretch>
            <a:fillRect/>
          </a:stretch>
        </p:blipFill>
        <p:spPr>
          <a:xfrm>
            <a:off x="2090539" y="2667000"/>
            <a:ext cx="2862461" cy="1587500"/>
          </a:xfrm>
        </p:spPr>
      </p:pic>
      <p:pic>
        <p:nvPicPr>
          <p:cNvPr id="10" name="Bild 9" descr="images.jpg"/>
          <p:cNvPicPr>
            <a:picLocks noChangeAspect="1"/>
          </p:cNvPicPr>
          <p:nvPr/>
        </p:nvPicPr>
        <p:blipFill>
          <a:blip r:embed="rId5"/>
          <a:stretch>
            <a:fillRect/>
          </a:stretch>
        </p:blipFill>
        <p:spPr>
          <a:xfrm>
            <a:off x="4953000" y="3162300"/>
            <a:ext cx="1651000" cy="10922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el 7"/>
          <p:cNvSpPr>
            <a:spLocks noGrp="1"/>
          </p:cNvSpPr>
          <p:nvPr>
            <p:ph type="title"/>
          </p:nvPr>
        </p:nvSpPr>
        <p:spPr>
          <a:xfrm>
            <a:off x="914400" y="503238"/>
            <a:ext cx="7313613" cy="639762"/>
          </a:xfrm>
        </p:spPr>
        <p:txBody>
          <a:bodyPr/>
          <a:lstStyle/>
          <a:p>
            <a:r>
              <a:rPr lang="de-DE" sz="3200" dirty="0" smtClean="0"/>
              <a:t>Kreative Fähigkeiten</a:t>
            </a:r>
            <a:endParaRPr lang="de-DE" sz="3200" dirty="0"/>
          </a:p>
        </p:txBody>
      </p:sp>
      <p:sp>
        <p:nvSpPr>
          <p:cNvPr id="9" name="Inhaltsplatzhalter 8"/>
          <p:cNvSpPr>
            <a:spLocks noGrp="1"/>
          </p:cNvSpPr>
          <p:nvPr>
            <p:ph sz="half" idx="1"/>
          </p:nvPr>
        </p:nvSpPr>
        <p:spPr>
          <a:xfrm>
            <a:off x="1463040" y="2182036"/>
            <a:ext cx="3566160" cy="4056062"/>
          </a:xfrm>
        </p:spPr>
        <p:txBody>
          <a:bodyPr>
            <a:normAutofit/>
          </a:bodyPr>
          <a:lstStyle/>
          <a:p>
            <a:r>
              <a:rPr lang="de-DE" sz="1800" dirty="0" smtClean="0">
                <a:latin typeface="Lucida Sans"/>
              </a:rPr>
              <a:t>Offenheit</a:t>
            </a:r>
          </a:p>
          <a:p>
            <a:r>
              <a:rPr lang="de-DE" sz="1800" dirty="0" smtClean="0">
                <a:latin typeface="Lucida Sans"/>
              </a:rPr>
              <a:t>Flüssigkeit</a:t>
            </a:r>
          </a:p>
          <a:p>
            <a:r>
              <a:rPr lang="de-DE" sz="1800" dirty="0" smtClean="0">
                <a:latin typeface="Lucida Sans"/>
              </a:rPr>
              <a:t>Flexibilität</a:t>
            </a:r>
          </a:p>
          <a:p>
            <a:r>
              <a:rPr lang="de-DE" sz="1800" dirty="0" smtClean="0">
                <a:latin typeface="Lucida Sans"/>
              </a:rPr>
              <a:t>Neu- und </a:t>
            </a:r>
            <a:r>
              <a:rPr lang="de-DE" sz="1800" dirty="0" err="1" smtClean="0">
                <a:latin typeface="Lucida Sans"/>
              </a:rPr>
              <a:t>Umdefinition</a:t>
            </a:r>
            <a:endParaRPr lang="de-DE" sz="1800" dirty="0" smtClean="0">
              <a:latin typeface="Lucida Sans"/>
            </a:endParaRPr>
          </a:p>
        </p:txBody>
      </p:sp>
      <p:sp>
        <p:nvSpPr>
          <p:cNvPr id="10" name="Inhaltsplatzhalter 9"/>
          <p:cNvSpPr>
            <a:spLocks noGrp="1"/>
          </p:cNvSpPr>
          <p:nvPr>
            <p:ph sz="half" idx="2"/>
          </p:nvPr>
        </p:nvSpPr>
        <p:spPr>
          <a:xfrm>
            <a:off x="5029200" y="2182036"/>
            <a:ext cx="3566160" cy="3294061"/>
          </a:xfrm>
        </p:spPr>
        <p:txBody>
          <a:bodyPr>
            <a:normAutofit/>
          </a:bodyPr>
          <a:lstStyle/>
          <a:p>
            <a:r>
              <a:rPr lang="de-DE" sz="1800" dirty="0" smtClean="0">
                <a:latin typeface="Lucida Sans"/>
              </a:rPr>
              <a:t>Transformation </a:t>
            </a:r>
          </a:p>
          <a:p>
            <a:r>
              <a:rPr lang="de-DE" sz="1800" dirty="0" err="1" smtClean="0">
                <a:latin typeface="Lucida Sans"/>
              </a:rPr>
              <a:t>Elaboration</a:t>
            </a:r>
            <a:endParaRPr lang="de-DE" sz="1800" dirty="0" smtClean="0">
              <a:latin typeface="Lucida Sans"/>
            </a:endParaRPr>
          </a:p>
          <a:p>
            <a:r>
              <a:rPr lang="de-DE" sz="1800" dirty="0" smtClean="0">
                <a:latin typeface="Lucida Sans"/>
              </a:rPr>
              <a:t>Originalität</a:t>
            </a:r>
          </a:p>
          <a:p>
            <a:r>
              <a:rPr lang="de-DE" sz="1800" dirty="0" smtClean="0">
                <a:latin typeface="Lucida Sans"/>
              </a:rPr>
              <a:t>Evaluation</a:t>
            </a:r>
          </a:p>
          <a:p>
            <a:endParaRPr lang="de-DE" sz="1400" dirty="0" smtClean="0">
              <a:latin typeface="Lucida Sans"/>
            </a:endParaRPr>
          </a:p>
          <a:p>
            <a:endParaRPr lang="de-DE" sz="1400" dirty="0">
              <a:latin typeface="Lucida Sans"/>
            </a:endParaRPr>
          </a:p>
        </p:txBody>
      </p:sp>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30</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3"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3" nodeType="click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3" nodeType="clickEffect">
                                  <p:stCondLst>
                                    <p:cond delay="0"/>
                                  </p:stCondLst>
                                  <p:childTnLst>
                                    <p:set>
                                      <p:cBhvr>
                                        <p:cTn id="6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3" nodeType="click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2" nodeType="clickEffect">
                                  <p:stCondLst>
                                    <p:cond delay="0"/>
                                  </p:stCondLst>
                                  <p:childTnLst>
                                    <p:set>
                                      <p:cBhvr>
                                        <p:cTn id="10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2" nodeType="clickEffect">
                                  <p:stCondLst>
                                    <p:cond delay="0"/>
                                  </p:stCondLst>
                                  <p:childTnLst>
                                    <p:set>
                                      <p:cBhvr>
                                        <p:cTn id="10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2" nodeType="clickEffect">
                                  <p:stCondLst>
                                    <p:cond delay="0"/>
                                  </p:stCondLst>
                                  <p:childTnLst>
                                    <p:set>
                                      <p:cBhvr>
                                        <p:cTn id="1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3" nodeType="clickEffect">
                                  <p:stCondLst>
                                    <p:cond delay="0"/>
                                  </p:stCondLst>
                                  <p:childTnLst>
                                    <p:set>
                                      <p:cBhvr>
                                        <p:cTn id="1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3" nodeType="clickEffect">
                                  <p:stCondLst>
                                    <p:cond delay="0"/>
                                  </p:stCondLst>
                                  <p:childTnLst>
                                    <p:set>
                                      <p:cBhvr>
                                        <p:cTn id="1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3" nodeType="clickEffect">
                                  <p:stCondLst>
                                    <p:cond delay="0"/>
                                  </p:stCondLst>
                                  <p:childTnLst>
                                    <p:set>
                                      <p:cBhvr>
                                        <p:cTn id="1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3" nodeType="clickEffect">
                                  <p:stCondLst>
                                    <p:cond delay="0"/>
                                  </p:stCondLst>
                                  <p:childTnLst>
                                    <p:set>
                                      <p:cBhvr>
                                        <p:cTn id="1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4" nodeType="clickEffect">
                                  <p:stCondLst>
                                    <p:cond delay="0"/>
                                  </p:stCondLst>
                                  <p:childTnLst>
                                    <p:set>
                                      <p:cBhvr>
                                        <p:cTn id="1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4" nodeType="clickEffect">
                                  <p:stCondLst>
                                    <p:cond delay="0"/>
                                  </p:stCondLst>
                                  <p:childTnLst>
                                    <p:set>
                                      <p:cBhvr>
                                        <p:cTn id="13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4" nodeType="clickEffect">
                                  <p:stCondLst>
                                    <p:cond delay="0"/>
                                  </p:stCondLst>
                                  <p:childTnLst>
                                    <p:set>
                                      <p:cBhvr>
                                        <p:cTn id="14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4" nodeType="clickEffect">
                                  <p:stCondLst>
                                    <p:cond delay="0"/>
                                  </p:stCondLst>
                                  <p:childTnLst>
                                    <p:set>
                                      <p:cBhvr>
                                        <p:cTn id="14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5" nodeType="clickEffect">
                                  <p:stCondLst>
                                    <p:cond delay="0"/>
                                  </p:stCondLst>
                                  <p:childTnLst>
                                    <p:set>
                                      <p:cBhvr>
                                        <p:cTn id="15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5" nodeType="clickEffect">
                                  <p:stCondLst>
                                    <p:cond delay="0"/>
                                  </p:stCondLst>
                                  <p:childTnLst>
                                    <p:set>
                                      <p:cBhvr>
                                        <p:cTn id="15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5" nodeType="clickEffect">
                                  <p:stCondLst>
                                    <p:cond delay="0"/>
                                  </p:stCondLst>
                                  <p:childTnLst>
                                    <p:set>
                                      <p:cBhvr>
                                        <p:cTn id="15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5" nodeType="clickEffect">
                                  <p:stCondLst>
                                    <p:cond delay="0"/>
                                  </p:stCondLst>
                                  <p:childTnLst>
                                    <p:set>
                                      <p:cBhvr>
                                        <p:cTn id="16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p"/>
      <p:bldP spid="9" grpId="2" build="p"/>
      <p:bldP spid="9" grpId="3" build="p"/>
      <p:bldP spid="10" grpId="0" build="p"/>
      <p:bldP spid="10" grpId="1" build="p"/>
      <p:bldP spid="10" grpId="2" build="p"/>
      <p:bldP spid="10" grpId="3" build="p"/>
      <p:bldP spid="10" grpId="4" build="p"/>
      <p:bldP spid="10" grpId="5"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el 3"/>
          <p:cNvSpPr>
            <a:spLocks noGrp="1"/>
          </p:cNvSpPr>
          <p:nvPr>
            <p:ph type="title"/>
          </p:nvPr>
        </p:nvSpPr>
        <p:spPr>
          <a:xfrm>
            <a:off x="914400" y="1595973"/>
            <a:ext cx="7313613" cy="868362"/>
          </a:xfrm>
        </p:spPr>
        <p:txBody>
          <a:bodyPr/>
          <a:lstStyle/>
          <a:p>
            <a:r>
              <a:rPr lang="de-DE" sz="2000" dirty="0" smtClean="0"/>
              <a:t>Kreatives Feld</a:t>
            </a:r>
            <a:endParaRPr lang="de-DE" sz="2000" dirty="0"/>
          </a:p>
        </p:txBody>
      </p:sp>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31</a:t>
            </a:fld>
            <a:endParaRPr lang="de-DE"/>
          </a:p>
        </p:txBody>
      </p:sp>
      <p:grpSp>
        <p:nvGrpSpPr>
          <p:cNvPr id="5" name="Group 2"/>
          <p:cNvGrpSpPr>
            <a:grpSpLocks noChangeAspect="1"/>
          </p:cNvGrpSpPr>
          <p:nvPr/>
        </p:nvGrpSpPr>
        <p:grpSpPr bwMode="auto">
          <a:xfrm>
            <a:off x="1914325" y="1744105"/>
            <a:ext cx="5200650" cy="3362325"/>
            <a:chOff x="2821" y="1183"/>
            <a:chExt cx="4993" cy="2689"/>
          </a:xfrm>
        </p:grpSpPr>
        <p:sp>
          <p:nvSpPr>
            <p:cNvPr id="6" name="AutoShape 3"/>
            <p:cNvSpPr>
              <a:spLocks noChangeAspect="1" noChangeArrowheads="1" noTextEdit="1"/>
            </p:cNvSpPr>
            <p:nvPr/>
          </p:nvSpPr>
          <p:spPr bwMode="auto">
            <a:xfrm>
              <a:off x="2821" y="1183"/>
              <a:ext cx="4993" cy="2689"/>
            </a:xfrm>
            <a:prstGeom prst="rect">
              <a:avLst/>
            </a:prstGeom>
            <a:solidFill>
              <a:srgbClr val="C0C0C0">
                <a:alpha val="17999"/>
              </a:srgbClr>
            </a:solidFill>
            <a:ln w="57150">
              <a:solidFill>
                <a:srgbClr val="C0C0C0"/>
              </a:solidFill>
              <a:prstDash val="lgDashDot"/>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7" name="Text Box 4"/>
            <p:cNvSpPr txBox="1">
              <a:spLocks noChangeArrowheads="1"/>
            </p:cNvSpPr>
            <p:nvPr/>
          </p:nvSpPr>
          <p:spPr bwMode="auto">
            <a:xfrm>
              <a:off x="6086" y="1951"/>
              <a:ext cx="1296" cy="96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600" b="0" i="0" u="none" strike="noStrike" cap="none" normalizeH="0" baseline="0">
                  <a:ln>
                    <a:noFill/>
                  </a:ln>
                  <a:solidFill>
                    <a:schemeClr val="tx1"/>
                  </a:solidFill>
                  <a:effectLst/>
                  <a:latin typeface="Times New Roman" charset="0"/>
                  <a:ea typeface="Times New Roman" charset="0"/>
                </a:rPr>
                <a:t/>
              </a:r>
              <a:br>
                <a:rPr kumimoji="0" lang="de-DE" sz="600" b="0" i="0" u="none" strike="noStrike" cap="none" normalizeH="0" baseline="0">
                  <a:ln>
                    <a:noFill/>
                  </a:ln>
                  <a:solidFill>
                    <a:schemeClr val="tx1"/>
                  </a:solidFill>
                  <a:effectLst/>
                  <a:latin typeface="Times New Roman" charset="0"/>
                  <a:ea typeface="Times New Roman" charset="0"/>
                </a:rPr>
              </a:br>
              <a:endParaRPr kumimoji="0" lang="de-DE" sz="600" b="0"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200" b="1" i="0" u="none" strike="noStrike" cap="none" normalizeH="0" baseline="0">
                  <a:ln>
                    <a:noFill/>
                  </a:ln>
                  <a:solidFill>
                    <a:srgbClr val="800000"/>
                  </a:solidFill>
                  <a:effectLst/>
                  <a:latin typeface="Cambria" charset="0"/>
                  <a:ea typeface="Times New Roman" charset="0"/>
                </a:rPr>
                <a:t>Therapeuten</a:t>
              </a:r>
              <a:br>
                <a:rPr kumimoji="0" lang="de-DE" sz="1200" b="1" i="0" u="none" strike="noStrike" cap="none" normalizeH="0" baseline="0">
                  <a:ln>
                    <a:noFill/>
                  </a:ln>
                  <a:solidFill>
                    <a:srgbClr val="800000"/>
                  </a:solidFill>
                  <a:effectLst/>
                  <a:latin typeface="Cambria" charset="0"/>
                  <a:ea typeface="Times New Roman" charset="0"/>
                </a:rPr>
              </a:br>
              <a:r>
                <a:rPr kumimoji="0" lang="de-DE" sz="1200" b="1" i="0" u="none" strike="noStrike" cap="none" normalizeH="0" baseline="0">
                  <a:ln>
                    <a:noFill/>
                  </a:ln>
                  <a:solidFill>
                    <a:srgbClr val="800000"/>
                  </a:solidFill>
                  <a:effectLst/>
                  <a:latin typeface="Cambria" charset="0"/>
                  <a:ea typeface="Times New Roman" charset="0"/>
                </a:rPr>
                <a:t>System</a:t>
              </a:r>
            </a:p>
          </p:txBody>
        </p:sp>
        <p:sp>
          <p:nvSpPr>
            <p:cNvPr id="8" name="AutoShape 5"/>
            <p:cNvSpPr>
              <a:spLocks noChangeArrowheads="1"/>
            </p:cNvSpPr>
            <p:nvPr/>
          </p:nvSpPr>
          <p:spPr bwMode="auto">
            <a:xfrm>
              <a:off x="3205" y="1759"/>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9" name="Oval 6"/>
            <p:cNvSpPr>
              <a:spLocks noChangeArrowheads="1"/>
            </p:cNvSpPr>
            <p:nvPr/>
          </p:nvSpPr>
          <p:spPr bwMode="auto">
            <a:xfrm rot="-5400000">
              <a:off x="4549"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 name="Oval 7"/>
            <p:cNvSpPr>
              <a:spLocks noChangeArrowheads="1"/>
            </p:cNvSpPr>
            <p:nvPr/>
          </p:nvSpPr>
          <p:spPr bwMode="auto">
            <a:xfrm rot="-5400000">
              <a:off x="3205"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 name="Text Box 8"/>
            <p:cNvSpPr txBox="1">
              <a:spLocks noChangeArrowheads="1"/>
            </p:cNvSpPr>
            <p:nvPr/>
          </p:nvSpPr>
          <p:spPr bwMode="auto">
            <a:xfrm>
              <a:off x="4741" y="1951"/>
              <a:ext cx="1297" cy="76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600" b="1"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200" b="1"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a:ln>
                    <a:noFill/>
                  </a:ln>
                  <a:solidFill>
                    <a:srgbClr val="FF6600"/>
                  </a:solidFill>
                  <a:effectLst/>
                  <a:latin typeface="Cambria" charset="0"/>
                  <a:ea typeface="Times New Roman" charset="0"/>
                </a:rPr>
                <a:t>Kreative Kooperation</a:t>
              </a:r>
            </a:p>
          </p:txBody>
        </p:sp>
        <p:sp>
          <p:nvSpPr>
            <p:cNvPr id="12" name="AutoShape 9"/>
            <p:cNvSpPr>
              <a:spLocks noChangeArrowheads="1"/>
            </p:cNvSpPr>
            <p:nvPr/>
          </p:nvSpPr>
          <p:spPr bwMode="auto">
            <a:xfrm rot="21600000" flipH="1" flipV="1">
              <a:off x="4933" y="1951"/>
              <a:ext cx="1009" cy="1008"/>
            </a:xfrm>
            <a:custGeom>
              <a:avLst/>
              <a:gdLst>
                <a:gd name="G0" fmla="+- -2670871 0 0"/>
                <a:gd name="G1" fmla="+- -10655073 0 0"/>
                <a:gd name="G2" fmla="+- -2670871 0 -10655073"/>
                <a:gd name="G3" fmla="+- 10800 0 0"/>
                <a:gd name="G4" fmla="+- 0 0 -2670871"/>
                <a:gd name="T0" fmla="*/ 360 256 1"/>
                <a:gd name="T1" fmla="*/ 0 256 1"/>
                <a:gd name="G5" fmla="+- G2 T0 T1"/>
                <a:gd name="G6" fmla="?: G2 G2 G5"/>
                <a:gd name="G7" fmla="+- 0 0 G6"/>
                <a:gd name="G8" fmla="+- 7354 0 0"/>
                <a:gd name="G9" fmla="+- 0 0 -10655073"/>
                <a:gd name="G10" fmla="+- 7354 0 2700"/>
                <a:gd name="G11" fmla="cos G10 -2670871"/>
                <a:gd name="G12" fmla="sin G10 -2670871"/>
                <a:gd name="G13" fmla="cos 13500 -2670871"/>
                <a:gd name="G14" fmla="sin 13500 -2670871"/>
                <a:gd name="G15" fmla="+- G11 10800 0"/>
                <a:gd name="G16" fmla="+- G12 10800 0"/>
                <a:gd name="G17" fmla="+- G13 10800 0"/>
                <a:gd name="G18" fmla="+- G14 10800 0"/>
                <a:gd name="G19" fmla="*/ 7354 1 2"/>
                <a:gd name="G20" fmla="+- G19 5400 0"/>
                <a:gd name="G21" fmla="cos G20 -2670871"/>
                <a:gd name="G22" fmla="sin G20 -2670871"/>
                <a:gd name="G23" fmla="+- G21 10800 0"/>
                <a:gd name="G24" fmla="+- G12 G23 G22"/>
                <a:gd name="G25" fmla="+- G22 G23 G11"/>
                <a:gd name="G26" fmla="cos 10800 -2670871"/>
                <a:gd name="G27" fmla="sin 10800 -2670871"/>
                <a:gd name="G28" fmla="cos 7354 -2670871"/>
                <a:gd name="G29" fmla="sin 7354 -2670871"/>
                <a:gd name="G30" fmla="+- G26 10800 0"/>
                <a:gd name="G31" fmla="+- G27 10800 0"/>
                <a:gd name="G32" fmla="+- G28 10800 0"/>
                <a:gd name="G33" fmla="+- G29 10800 0"/>
                <a:gd name="G34" fmla="+- G19 5400 0"/>
                <a:gd name="G35" fmla="cos G34 -10655073"/>
                <a:gd name="G36" fmla="sin G34 -10655073"/>
                <a:gd name="G37" fmla="+/ -10655073 -2670871 2"/>
                <a:gd name="T2" fmla="*/ 180 256 1"/>
                <a:gd name="T3" fmla="*/ 0 256 1"/>
                <a:gd name="G38" fmla="+- G37 T2 T3"/>
                <a:gd name="G39" fmla="?: G2 G37 G38"/>
                <a:gd name="G40" fmla="cos 10800 G39"/>
                <a:gd name="G41" fmla="sin 10800 G39"/>
                <a:gd name="G42" fmla="cos 7354 G39"/>
                <a:gd name="G43" fmla="sin 7354 G39"/>
                <a:gd name="G44" fmla="+- G40 10800 0"/>
                <a:gd name="G45" fmla="+- G41 10800 0"/>
                <a:gd name="G46" fmla="+- G42 10800 0"/>
                <a:gd name="G47" fmla="+- G43 10800 0"/>
                <a:gd name="G48" fmla="+- G35 10800 0"/>
                <a:gd name="G49" fmla="+- G36 10800 0"/>
                <a:gd name="T4" fmla="*/ 8615 w 21600"/>
                <a:gd name="T5" fmla="*/ 223 h 21600"/>
                <a:gd name="T6" fmla="*/ 2139 w 21600"/>
                <a:gd name="T7" fmla="*/ 8083 h 21600"/>
                <a:gd name="T8" fmla="*/ 9312 w 21600"/>
                <a:gd name="T9" fmla="*/ 3597 h 21600"/>
                <a:gd name="T10" fmla="*/ 21026 w 21600"/>
                <a:gd name="T11" fmla="*/ 1986 h 21600"/>
                <a:gd name="T12" fmla="*/ 20562 w 21600"/>
                <a:gd name="T13" fmla="*/ 8224 h 21600"/>
                <a:gd name="T14" fmla="*/ 14325 w 21600"/>
                <a:gd name="T15" fmla="*/ 776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370" y="5999"/>
                  </a:moveTo>
                  <a:cubicBezTo>
                    <a:pt x="14973" y="4378"/>
                    <a:pt x="12939" y="3445"/>
                    <a:pt x="10800" y="3445"/>
                  </a:cubicBezTo>
                  <a:cubicBezTo>
                    <a:pt x="7586" y="3445"/>
                    <a:pt x="4745" y="5532"/>
                    <a:pt x="3783" y="8598"/>
                  </a:cubicBezTo>
                  <a:lnTo>
                    <a:pt x="495" y="7567"/>
                  </a:lnTo>
                  <a:cubicBezTo>
                    <a:pt x="1907" y="3064"/>
                    <a:pt x="6080" y="-1"/>
                    <a:pt x="10800" y="-1"/>
                  </a:cubicBezTo>
                  <a:cubicBezTo>
                    <a:pt x="13942" y="-1"/>
                    <a:pt x="16929" y="1368"/>
                    <a:pt x="18981" y="3749"/>
                  </a:cubicBezTo>
                  <a:lnTo>
                    <a:pt x="21026" y="1986"/>
                  </a:lnTo>
                  <a:lnTo>
                    <a:pt x="20562" y="8224"/>
                  </a:lnTo>
                  <a:lnTo>
                    <a:pt x="14325" y="7761"/>
                  </a:lnTo>
                  <a:lnTo>
                    <a:pt x="16370" y="5999"/>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3" name="AutoShape 10"/>
            <p:cNvSpPr>
              <a:spLocks noChangeArrowheads="1"/>
            </p:cNvSpPr>
            <p:nvPr/>
          </p:nvSpPr>
          <p:spPr bwMode="auto">
            <a:xfrm>
              <a:off x="4933" y="1759"/>
              <a:ext cx="1009" cy="1008"/>
            </a:xfrm>
            <a:custGeom>
              <a:avLst/>
              <a:gdLst>
                <a:gd name="G0" fmla="+- -2554822 0 0"/>
                <a:gd name="G1" fmla="+- -10665141 0 0"/>
                <a:gd name="G2" fmla="+- -2554822 0 -10665141"/>
                <a:gd name="G3" fmla="+- 10800 0 0"/>
                <a:gd name="G4" fmla="+- 0 0 -2554822"/>
                <a:gd name="T0" fmla="*/ 360 256 1"/>
                <a:gd name="T1" fmla="*/ 0 256 1"/>
                <a:gd name="G5" fmla="+- G2 T0 T1"/>
                <a:gd name="G6" fmla="?: G2 G2 G5"/>
                <a:gd name="G7" fmla="+- 0 0 G6"/>
                <a:gd name="G8" fmla="+- 7629 0 0"/>
                <a:gd name="G9" fmla="+- 0 0 -10665141"/>
                <a:gd name="G10" fmla="+- 7629 0 2700"/>
                <a:gd name="G11" fmla="cos G10 -2554822"/>
                <a:gd name="G12" fmla="sin G10 -2554822"/>
                <a:gd name="G13" fmla="cos 13500 -2554822"/>
                <a:gd name="G14" fmla="sin 13500 -2554822"/>
                <a:gd name="G15" fmla="+- G11 10800 0"/>
                <a:gd name="G16" fmla="+- G12 10800 0"/>
                <a:gd name="G17" fmla="+- G13 10800 0"/>
                <a:gd name="G18" fmla="+- G14 10800 0"/>
                <a:gd name="G19" fmla="*/ 7629 1 2"/>
                <a:gd name="G20" fmla="+- G19 5400 0"/>
                <a:gd name="G21" fmla="cos G20 -2554822"/>
                <a:gd name="G22" fmla="sin G20 -2554822"/>
                <a:gd name="G23" fmla="+- G21 10800 0"/>
                <a:gd name="G24" fmla="+- G12 G23 G22"/>
                <a:gd name="G25" fmla="+- G22 G23 G11"/>
                <a:gd name="G26" fmla="cos 10800 -2554822"/>
                <a:gd name="G27" fmla="sin 10800 -2554822"/>
                <a:gd name="G28" fmla="cos 7629 -2554822"/>
                <a:gd name="G29" fmla="sin 7629 -2554822"/>
                <a:gd name="G30" fmla="+- G26 10800 0"/>
                <a:gd name="G31" fmla="+- G27 10800 0"/>
                <a:gd name="G32" fmla="+- G28 10800 0"/>
                <a:gd name="G33" fmla="+- G29 10800 0"/>
                <a:gd name="G34" fmla="+- G19 5400 0"/>
                <a:gd name="G35" fmla="cos G34 -10665141"/>
                <a:gd name="G36" fmla="sin G34 -10665141"/>
                <a:gd name="G37" fmla="+/ -10665141 -2554822 2"/>
                <a:gd name="T2" fmla="*/ 180 256 1"/>
                <a:gd name="T3" fmla="*/ 0 256 1"/>
                <a:gd name="G38" fmla="+- G37 T2 T3"/>
                <a:gd name="G39" fmla="?: G2 G37 G38"/>
                <a:gd name="G40" fmla="cos 10800 G39"/>
                <a:gd name="G41" fmla="sin 10800 G39"/>
                <a:gd name="G42" fmla="cos 7629 G39"/>
                <a:gd name="G43" fmla="sin 7629 G39"/>
                <a:gd name="G44" fmla="+- G40 10800 0"/>
                <a:gd name="G45" fmla="+- G41 10800 0"/>
                <a:gd name="G46" fmla="+- G42 10800 0"/>
                <a:gd name="G47" fmla="+- G43 10800 0"/>
                <a:gd name="G48" fmla="+- G35 10800 0"/>
                <a:gd name="G49" fmla="+- G36 10800 0"/>
                <a:gd name="T4" fmla="*/ 8765 w 21600"/>
                <a:gd name="T5" fmla="*/ 193 h 21600"/>
                <a:gd name="T6" fmla="*/ 2000 w 21600"/>
                <a:gd name="T7" fmla="*/ 8065 h 21600"/>
                <a:gd name="T8" fmla="*/ 9362 w 21600"/>
                <a:gd name="T9" fmla="*/ 3307 h 21600"/>
                <a:gd name="T10" fmla="*/ 21293 w 21600"/>
                <a:gd name="T11" fmla="*/ 2307 h 21600"/>
                <a:gd name="T12" fmla="*/ 20660 w 21600"/>
                <a:gd name="T13" fmla="*/ 8334 h 21600"/>
                <a:gd name="T14" fmla="*/ 14631 w 21600"/>
                <a:gd name="T15" fmla="*/ 769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30" y="6000"/>
                  </a:moveTo>
                  <a:cubicBezTo>
                    <a:pt x="15281" y="4210"/>
                    <a:pt x="13102" y="3170"/>
                    <a:pt x="10800" y="3170"/>
                  </a:cubicBezTo>
                  <a:cubicBezTo>
                    <a:pt x="7458" y="3170"/>
                    <a:pt x="4506" y="5345"/>
                    <a:pt x="3514" y="8536"/>
                  </a:cubicBezTo>
                  <a:lnTo>
                    <a:pt x="486" y="7595"/>
                  </a:lnTo>
                  <a:cubicBezTo>
                    <a:pt x="1890" y="3078"/>
                    <a:pt x="6069" y="-1"/>
                    <a:pt x="10800" y="-1"/>
                  </a:cubicBezTo>
                  <a:cubicBezTo>
                    <a:pt x="14059" y="-1"/>
                    <a:pt x="17144" y="1472"/>
                    <a:pt x="19195" y="4005"/>
                  </a:cubicBezTo>
                  <a:lnTo>
                    <a:pt x="21293" y="2307"/>
                  </a:lnTo>
                  <a:lnTo>
                    <a:pt x="20660" y="8334"/>
                  </a:lnTo>
                  <a:lnTo>
                    <a:pt x="14631" y="7699"/>
                  </a:lnTo>
                  <a:lnTo>
                    <a:pt x="16730" y="6000"/>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4" name="Text Box 11"/>
            <p:cNvSpPr txBox="1">
              <a:spLocks noChangeArrowheads="1"/>
            </p:cNvSpPr>
            <p:nvPr/>
          </p:nvSpPr>
          <p:spPr bwMode="auto">
            <a:xfrm>
              <a:off x="3205" y="2143"/>
              <a:ext cx="1295" cy="576"/>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200" b="1" i="0" u="none" strike="noStrike" cap="none" normalizeH="0" baseline="0">
                  <a:ln>
                    <a:noFill/>
                  </a:ln>
                  <a:solidFill>
                    <a:srgbClr val="0000FF"/>
                  </a:solidFill>
                  <a:effectLst/>
                  <a:latin typeface="Cambria" charset="0"/>
                  <a:ea typeface="Times New Roman" charset="0"/>
                </a:rPr>
                <a:t>Klienten</a:t>
              </a:r>
              <a:br>
                <a:rPr kumimoji="0" lang="de-DE" sz="1200" b="1" i="0" u="none" strike="noStrike" cap="none" normalizeH="0" baseline="0">
                  <a:ln>
                    <a:noFill/>
                  </a:ln>
                  <a:solidFill>
                    <a:srgbClr val="0000FF"/>
                  </a:solidFill>
                  <a:effectLst/>
                  <a:latin typeface="Cambria" charset="0"/>
                  <a:ea typeface="Times New Roman" charset="0"/>
                </a:rPr>
              </a:br>
              <a:r>
                <a:rPr kumimoji="0" lang="de-DE" sz="1200" b="1" i="0" u="none" strike="noStrike" cap="none" normalizeH="0" baseline="0">
                  <a:ln>
                    <a:noFill/>
                  </a:ln>
                  <a:solidFill>
                    <a:srgbClr val="0000FF"/>
                  </a:solidFill>
                  <a:effectLst/>
                  <a:latin typeface="Cambria" charset="0"/>
                  <a:ea typeface="Times New Roman" charset="0"/>
                </a:rPr>
                <a:t>System</a:t>
              </a:r>
            </a:p>
          </p:txBody>
        </p:sp>
        <p:sp>
          <p:nvSpPr>
            <p:cNvPr id="15" name="AutoShape 12"/>
            <p:cNvSpPr>
              <a:spLocks noChangeArrowheads="1"/>
            </p:cNvSpPr>
            <p:nvPr/>
          </p:nvSpPr>
          <p:spPr bwMode="auto">
            <a:xfrm rot="10800000">
              <a:off x="3205" y="1951"/>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 name="AutoShape 13"/>
            <p:cNvSpPr>
              <a:spLocks noChangeArrowheads="1"/>
            </p:cNvSpPr>
            <p:nvPr/>
          </p:nvSpPr>
          <p:spPr bwMode="auto">
            <a:xfrm>
              <a:off x="6086" y="1759"/>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 name="Oval 14"/>
            <p:cNvSpPr>
              <a:spLocks noChangeArrowheads="1"/>
            </p:cNvSpPr>
            <p:nvPr/>
          </p:nvSpPr>
          <p:spPr bwMode="auto">
            <a:xfrm rot="-5400000">
              <a:off x="7430"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8" name="Oval 15"/>
            <p:cNvSpPr>
              <a:spLocks noChangeArrowheads="1"/>
            </p:cNvSpPr>
            <p:nvPr/>
          </p:nvSpPr>
          <p:spPr bwMode="auto">
            <a:xfrm rot="-5400000">
              <a:off x="6086"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9" name="AutoShape 16"/>
            <p:cNvSpPr>
              <a:spLocks noChangeArrowheads="1"/>
            </p:cNvSpPr>
            <p:nvPr/>
          </p:nvSpPr>
          <p:spPr bwMode="auto">
            <a:xfrm rot="10800000">
              <a:off x="6086" y="1951"/>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 name="Text Box 17"/>
            <p:cNvSpPr txBox="1">
              <a:spLocks noChangeArrowheads="1"/>
            </p:cNvSpPr>
            <p:nvPr/>
          </p:nvSpPr>
          <p:spPr bwMode="auto">
            <a:xfrm>
              <a:off x="3205" y="3296"/>
              <a:ext cx="4369" cy="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200" b="1" i="0" u="none" strike="noStrike" cap="none" spc="100" normalizeH="0" baseline="0" dirty="0">
                  <a:ln>
                    <a:noFill/>
                  </a:ln>
                  <a:solidFill>
                    <a:schemeClr val="tx1"/>
                  </a:solidFill>
                  <a:effectLst/>
                  <a:latin typeface="Lucida Sans"/>
                  <a:ea typeface="Times New Roman" charset="0"/>
                </a:rPr>
                <a:t>Therapeutisches Team</a:t>
              </a:r>
              <a:r>
                <a:rPr kumimoji="0" lang="de-DE" sz="1200" b="1" i="0" u="none" strike="noStrike" cap="none" spc="100" normalizeH="0" baseline="0" dirty="0" smtClean="0">
                  <a:ln>
                    <a:noFill/>
                  </a:ln>
                  <a:solidFill>
                    <a:schemeClr val="tx1"/>
                  </a:solidFill>
                  <a:effectLst/>
                  <a:latin typeface="Lucida Sans"/>
                  <a:ea typeface="Times New Roman" charset="0"/>
                </a:rPr>
                <a:t> </a:t>
              </a:r>
              <a:endParaRPr kumimoji="0" lang="de-DE" sz="1200" b="1" i="0" u="none" strike="noStrike" cap="none" spc="100" normalizeH="0" baseline="0" dirty="0">
                <a:ln>
                  <a:noFill/>
                </a:ln>
                <a:solidFill>
                  <a:schemeClr val="tx1"/>
                </a:solidFill>
                <a:effectLst/>
                <a:latin typeface="Lucida Sans"/>
                <a:ea typeface="Times New Roman" charset="0"/>
              </a:endParaRPr>
            </a:p>
          </p:txBody>
        </p:sp>
        <p:sp>
          <p:nvSpPr>
            <p:cNvPr id="21" name="Text Box 18"/>
            <p:cNvSpPr txBox="1">
              <a:spLocks noChangeArrowheads="1"/>
            </p:cNvSpPr>
            <p:nvPr/>
          </p:nvSpPr>
          <p:spPr bwMode="auto">
            <a:xfrm>
              <a:off x="2821" y="1183"/>
              <a:ext cx="1728" cy="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Times New Roman" charset="0"/>
                <a:ea typeface="Times New Roman"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90000"/>
            <a:alpha val="47000"/>
          </a:schemeClr>
        </a:solidFill>
        <a:effectLst/>
      </p:bgPr>
    </p:bg>
    <p:spTree>
      <p:nvGrpSpPr>
        <p:cNvPr id="1" name=""/>
        <p:cNvGrpSpPr/>
        <p:nvPr/>
      </p:nvGrpSpPr>
      <p:grpSpPr>
        <a:xfrm>
          <a:off x="0" y="0"/>
          <a:ext cx="0" cy="0"/>
          <a:chOff x="0" y="0"/>
          <a:chExt cx="0" cy="0"/>
        </a:xfrm>
      </p:grpSpPr>
      <p:sp>
        <p:nvSpPr>
          <p:cNvPr id="35" name="Titel 34"/>
          <p:cNvSpPr>
            <a:spLocks noGrp="1"/>
          </p:cNvSpPr>
          <p:nvPr>
            <p:ph type="title"/>
          </p:nvPr>
        </p:nvSpPr>
        <p:spPr>
          <a:xfrm>
            <a:off x="1295400" y="232136"/>
            <a:ext cx="4419600" cy="501423"/>
          </a:xfrm>
        </p:spPr>
        <p:txBody>
          <a:bodyPr/>
          <a:lstStyle/>
          <a:p>
            <a:r>
              <a:rPr lang="de-DE" sz="1600" dirty="0" smtClean="0"/>
              <a:t>Teamwork: Aufgaben und Verantwortlichkeiten in der Therapeutischen Situation</a:t>
            </a:r>
            <a:endParaRPr lang="de-DE" sz="1600" dirty="0"/>
          </a:p>
        </p:txBody>
      </p:sp>
      <p:sp>
        <p:nvSpPr>
          <p:cNvPr id="5" name="Fußzeilenplatzhalter 4"/>
          <p:cNvSpPr>
            <a:spLocks noGrp="1"/>
          </p:cNvSpPr>
          <p:nvPr>
            <p:ph type="ftr" sz="quarter" idx="11"/>
          </p:nvPr>
        </p:nvSpPr>
        <p:spPr/>
        <p:txBody>
          <a:bodyPr/>
          <a:lstStyle/>
          <a:p>
            <a:r>
              <a:rPr lang="de-DE" smtClean="0"/>
              <a:t>www.fehrfeld.de</a:t>
            </a:r>
            <a:endParaRPr lang="de-DE"/>
          </a:p>
        </p:txBody>
      </p:sp>
      <p:sp>
        <p:nvSpPr>
          <p:cNvPr id="6" name="Foliennummernplatzhalter 5"/>
          <p:cNvSpPr>
            <a:spLocks noGrp="1"/>
          </p:cNvSpPr>
          <p:nvPr>
            <p:ph type="sldNum" sz="quarter" idx="12"/>
          </p:nvPr>
        </p:nvSpPr>
        <p:spPr/>
        <p:txBody>
          <a:bodyPr/>
          <a:lstStyle/>
          <a:p>
            <a:fld id="{A4C3AC81-E21C-9341-82F6-BD2125D02F3C}" type="slidenum">
              <a:rPr lang="de-DE" smtClean="0"/>
              <a:pPr/>
              <a:t>32</a:t>
            </a:fld>
            <a:endParaRPr lang="de-DE"/>
          </a:p>
        </p:txBody>
      </p:sp>
      <p:sp>
        <p:nvSpPr>
          <p:cNvPr id="25" name="Inhaltsplatzhalter 24"/>
          <p:cNvSpPr>
            <a:spLocks noGrp="1"/>
          </p:cNvSpPr>
          <p:nvPr>
            <p:ph sz="half" idx="14"/>
          </p:nvPr>
        </p:nvSpPr>
        <p:spPr>
          <a:xfrm>
            <a:off x="6400800" y="1191435"/>
            <a:ext cx="2286000" cy="4599765"/>
          </a:xfrm>
        </p:spPr>
        <p:txBody>
          <a:bodyPr>
            <a:normAutofit/>
          </a:bodyPr>
          <a:lstStyle/>
          <a:p>
            <a:r>
              <a:rPr lang="de-DE" sz="1400" b="1" i="1" u="sng" dirty="0" smtClean="0">
                <a:latin typeface="Lucida Sans"/>
              </a:rPr>
              <a:t>Therapeuten</a:t>
            </a:r>
          </a:p>
          <a:p>
            <a:r>
              <a:rPr lang="de-DE" sz="1400" dirty="0" smtClean="0">
                <a:latin typeface="Lucida Sans"/>
              </a:rPr>
              <a:t>Fachliche Kompetenz und</a:t>
            </a:r>
            <a:br>
              <a:rPr lang="de-DE" sz="1400" dirty="0" smtClean="0">
                <a:latin typeface="Lucida Sans"/>
              </a:rPr>
            </a:br>
            <a:r>
              <a:rPr lang="de-DE" sz="1400" dirty="0" smtClean="0">
                <a:latin typeface="Lucida Sans"/>
              </a:rPr>
              <a:t>Urteilsvermögen</a:t>
            </a:r>
          </a:p>
          <a:p>
            <a:r>
              <a:rPr lang="de-DE" sz="1400" dirty="0" smtClean="0">
                <a:latin typeface="Lucida Sans"/>
              </a:rPr>
              <a:t>Rahmung und Schutz</a:t>
            </a:r>
          </a:p>
          <a:p>
            <a:r>
              <a:rPr lang="de-DE" sz="1400" dirty="0" smtClean="0">
                <a:latin typeface="Lucida Sans"/>
              </a:rPr>
              <a:t>Prozessgestaltung</a:t>
            </a:r>
          </a:p>
          <a:p>
            <a:r>
              <a:rPr lang="de-DE" sz="1400" dirty="0" smtClean="0">
                <a:latin typeface="Lucida Sans"/>
              </a:rPr>
              <a:t>Prozesssteuerung</a:t>
            </a:r>
          </a:p>
          <a:p>
            <a:r>
              <a:rPr lang="de-DE" sz="1400" dirty="0" smtClean="0">
                <a:latin typeface="Lucida Sans"/>
              </a:rPr>
              <a:t>Selbstfürsorge: Entwicklung und Pflege der Fähigkeit zur kreativen Kooperation</a:t>
            </a:r>
          </a:p>
          <a:p>
            <a:pPr>
              <a:buNone/>
            </a:pPr>
            <a:endParaRPr lang="de-DE" sz="1400" dirty="0" smtClean="0">
              <a:latin typeface="Lucida Sans"/>
            </a:endParaRPr>
          </a:p>
          <a:p>
            <a:endParaRPr lang="de-DE" sz="1400" dirty="0">
              <a:latin typeface="Lucida Sans"/>
            </a:endParaRPr>
          </a:p>
        </p:txBody>
      </p:sp>
      <p:sp>
        <p:nvSpPr>
          <p:cNvPr id="26" name="Inhaltsplatzhalter 25"/>
          <p:cNvSpPr>
            <a:spLocks noGrp="1"/>
          </p:cNvSpPr>
          <p:nvPr>
            <p:ph sz="half" idx="15"/>
          </p:nvPr>
        </p:nvSpPr>
        <p:spPr>
          <a:xfrm>
            <a:off x="685800" y="1191435"/>
            <a:ext cx="2286000" cy="3740958"/>
          </a:xfrm>
        </p:spPr>
        <p:txBody>
          <a:bodyPr>
            <a:normAutofit/>
          </a:bodyPr>
          <a:lstStyle/>
          <a:p>
            <a:r>
              <a:rPr lang="de-DE" sz="1400" b="1" i="1" u="sng" dirty="0" smtClean="0">
                <a:latin typeface="Lucida Sans"/>
              </a:rPr>
              <a:t>Klienten</a:t>
            </a:r>
          </a:p>
          <a:p>
            <a:r>
              <a:rPr lang="de-DE" sz="1400" dirty="0" smtClean="0">
                <a:latin typeface="Lucida Sans"/>
              </a:rPr>
              <a:t>Einlassen auf den Rahmen</a:t>
            </a:r>
          </a:p>
          <a:p>
            <a:r>
              <a:rPr lang="de-DE" sz="1400" dirty="0" smtClean="0">
                <a:latin typeface="Lucida Sans"/>
              </a:rPr>
              <a:t>Bereitschaft zur kreativen Kooperation</a:t>
            </a:r>
          </a:p>
          <a:p>
            <a:r>
              <a:rPr lang="de-DE" sz="1400" dirty="0" smtClean="0">
                <a:latin typeface="Lucida Sans"/>
              </a:rPr>
              <a:t>Eigene Entwicklung</a:t>
            </a:r>
          </a:p>
          <a:p>
            <a:endParaRPr lang="de-DE" sz="1400" dirty="0">
              <a:latin typeface="Lucida Sans"/>
            </a:endParaRPr>
          </a:p>
        </p:txBody>
      </p:sp>
      <p:sp>
        <p:nvSpPr>
          <p:cNvPr id="24" name="Inhaltsplatzhalter 23"/>
          <p:cNvSpPr>
            <a:spLocks noGrp="1"/>
          </p:cNvSpPr>
          <p:nvPr>
            <p:ph sz="half" idx="1"/>
          </p:nvPr>
        </p:nvSpPr>
        <p:spPr>
          <a:xfrm>
            <a:off x="3505200" y="1191435"/>
            <a:ext cx="2362200" cy="4056062"/>
          </a:xfrm>
        </p:spPr>
        <p:txBody>
          <a:bodyPr>
            <a:normAutofit/>
          </a:bodyPr>
          <a:lstStyle/>
          <a:p>
            <a:r>
              <a:rPr lang="de-DE" sz="1400" b="1" i="1" u="sng" dirty="0" smtClean="0">
                <a:latin typeface="Lucida Sans"/>
              </a:rPr>
              <a:t>Gemeinsame Verantwortung</a:t>
            </a:r>
          </a:p>
          <a:p>
            <a:r>
              <a:rPr lang="de-DE" sz="1400" dirty="0" smtClean="0">
                <a:latin typeface="Lucida Sans"/>
              </a:rPr>
              <a:t>Arbeitsbündnis</a:t>
            </a:r>
          </a:p>
          <a:p>
            <a:r>
              <a:rPr lang="de-DE" sz="1400" dirty="0" smtClean="0">
                <a:latin typeface="Lucida Sans"/>
              </a:rPr>
              <a:t>Gegenseitiger Respekt</a:t>
            </a:r>
          </a:p>
          <a:p>
            <a:r>
              <a:rPr lang="de-DE" sz="1400" dirty="0" smtClean="0">
                <a:latin typeface="Lucida Sans"/>
              </a:rPr>
              <a:t>Vertrauen</a:t>
            </a:r>
          </a:p>
          <a:p>
            <a:r>
              <a:rPr lang="de-DE" sz="1400" dirty="0" smtClean="0">
                <a:latin typeface="Lucida Sans"/>
              </a:rPr>
              <a:t>Entwickeln und Verhandeln geeigneter Arrangements für Veränderung und Entwicklung</a:t>
            </a:r>
          </a:p>
          <a:p>
            <a:endParaRPr lang="de-DE" sz="1400" dirty="0">
              <a:latin typeface="Lucida Sans"/>
            </a:endParaRPr>
          </a:p>
        </p:txBody>
      </p:sp>
      <p:grpSp>
        <p:nvGrpSpPr>
          <p:cNvPr id="49154" name="Group 2"/>
          <p:cNvGrpSpPr>
            <a:grpSpLocks noChangeAspect="1"/>
          </p:cNvGrpSpPr>
          <p:nvPr/>
        </p:nvGrpSpPr>
        <p:grpSpPr bwMode="auto">
          <a:xfrm>
            <a:off x="5902492" y="224621"/>
            <a:ext cx="1765444" cy="578401"/>
            <a:chOff x="2821" y="1183"/>
            <a:chExt cx="4993" cy="2689"/>
          </a:xfrm>
        </p:grpSpPr>
        <p:sp>
          <p:nvSpPr>
            <p:cNvPr id="49155" name="AutoShape 3"/>
            <p:cNvSpPr>
              <a:spLocks noChangeAspect="1" noChangeArrowheads="1" noTextEdit="1"/>
            </p:cNvSpPr>
            <p:nvPr/>
          </p:nvSpPr>
          <p:spPr bwMode="auto">
            <a:xfrm>
              <a:off x="2821" y="1183"/>
              <a:ext cx="4993" cy="2689"/>
            </a:xfrm>
            <a:prstGeom prst="rect">
              <a:avLst/>
            </a:prstGeom>
            <a:solidFill>
              <a:srgbClr val="C0C0C0">
                <a:alpha val="17999"/>
              </a:srgbClr>
            </a:solidFill>
            <a:ln w="57150">
              <a:solidFill>
                <a:srgbClr val="C0C0C0"/>
              </a:solidFill>
              <a:prstDash val="lgDashDot"/>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157" name="AutoShape 5"/>
            <p:cNvSpPr>
              <a:spLocks noChangeArrowheads="1"/>
            </p:cNvSpPr>
            <p:nvPr/>
          </p:nvSpPr>
          <p:spPr bwMode="auto">
            <a:xfrm>
              <a:off x="3205" y="1759"/>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158" name="Oval 6"/>
            <p:cNvSpPr>
              <a:spLocks noChangeArrowheads="1"/>
            </p:cNvSpPr>
            <p:nvPr/>
          </p:nvSpPr>
          <p:spPr bwMode="auto">
            <a:xfrm rot="-5400000">
              <a:off x="4549"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9159" name="Oval 7"/>
            <p:cNvSpPr>
              <a:spLocks noChangeArrowheads="1"/>
            </p:cNvSpPr>
            <p:nvPr/>
          </p:nvSpPr>
          <p:spPr bwMode="auto">
            <a:xfrm rot="-5400000">
              <a:off x="3205"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9161" name="AutoShape 9"/>
            <p:cNvSpPr>
              <a:spLocks noChangeArrowheads="1"/>
            </p:cNvSpPr>
            <p:nvPr/>
          </p:nvSpPr>
          <p:spPr bwMode="auto">
            <a:xfrm rot="21600000" flipH="1" flipV="1">
              <a:off x="4933" y="1951"/>
              <a:ext cx="1009" cy="1008"/>
            </a:xfrm>
            <a:custGeom>
              <a:avLst/>
              <a:gdLst>
                <a:gd name="G0" fmla="+- -2670871 0 0"/>
                <a:gd name="G1" fmla="+- -10655073 0 0"/>
                <a:gd name="G2" fmla="+- -2670871 0 -10655073"/>
                <a:gd name="G3" fmla="+- 10800 0 0"/>
                <a:gd name="G4" fmla="+- 0 0 -2670871"/>
                <a:gd name="T0" fmla="*/ 360 256 1"/>
                <a:gd name="T1" fmla="*/ 0 256 1"/>
                <a:gd name="G5" fmla="+- G2 T0 T1"/>
                <a:gd name="G6" fmla="?: G2 G2 G5"/>
                <a:gd name="G7" fmla="+- 0 0 G6"/>
                <a:gd name="G8" fmla="+- 7354 0 0"/>
                <a:gd name="G9" fmla="+- 0 0 -10655073"/>
                <a:gd name="G10" fmla="+- 7354 0 2700"/>
                <a:gd name="G11" fmla="cos G10 -2670871"/>
                <a:gd name="G12" fmla="sin G10 -2670871"/>
                <a:gd name="G13" fmla="cos 13500 -2670871"/>
                <a:gd name="G14" fmla="sin 13500 -2670871"/>
                <a:gd name="G15" fmla="+- G11 10800 0"/>
                <a:gd name="G16" fmla="+- G12 10800 0"/>
                <a:gd name="G17" fmla="+- G13 10800 0"/>
                <a:gd name="G18" fmla="+- G14 10800 0"/>
                <a:gd name="G19" fmla="*/ 7354 1 2"/>
                <a:gd name="G20" fmla="+- G19 5400 0"/>
                <a:gd name="G21" fmla="cos G20 -2670871"/>
                <a:gd name="G22" fmla="sin G20 -2670871"/>
                <a:gd name="G23" fmla="+- G21 10800 0"/>
                <a:gd name="G24" fmla="+- G12 G23 G22"/>
                <a:gd name="G25" fmla="+- G22 G23 G11"/>
                <a:gd name="G26" fmla="cos 10800 -2670871"/>
                <a:gd name="G27" fmla="sin 10800 -2670871"/>
                <a:gd name="G28" fmla="cos 7354 -2670871"/>
                <a:gd name="G29" fmla="sin 7354 -2670871"/>
                <a:gd name="G30" fmla="+- G26 10800 0"/>
                <a:gd name="G31" fmla="+- G27 10800 0"/>
                <a:gd name="G32" fmla="+- G28 10800 0"/>
                <a:gd name="G33" fmla="+- G29 10800 0"/>
                <a:gd name="G34" fmla="+- G19 5400 0"/>
                <a:gd name="G35" fmla="cos G34 -10655073"/>
                <a:gd name="G36" fmla="sin G34 -10655073"/>
                <a:gd name="G37" fmla="+/ -10655073 -2670871 2"/>
                <a:gd name="T2" fmla="*/ 180 256 1"/>
                <a:gd name="T3" fmla="*/ 0 256 1"/>
                <a:gd name="G38" fmla="+- G37 T2 T3"/>
                <a:gd name="G39" fmla="?: G2 G37 G38"/>
                <a:gd name="G40" fmla="cos 10800 G39"/>
                <a:gd name="G41" fmla="sin 10800 G39"/>
                <a:gd name="G42" fmla="cos 7354 G39"/>
                <a:gd name="G43" fmla="sin 7354 G39"/>
                <a:gd name="G44" fmla="+- G40 10800 0"/>
                <a:gd name="G45" fmla="+- G41 10800 0"/>
                <a:gd name="G46" fmla="+- G42 10800 0"/>
                <a:gd name="G47" fmla="+- G43 10800 0"/>
                <a:gd name="G48" fmla="+- G35 10800 0"/>
                <a:gd name="G49" fmla="+- G36 10800 0"/>
                <a:gd name="T4" fmla="*/ 8615 w 21600"/>
                <a:gd name="T5" fmla="*/ 223 h 21600"/>
                <a:gd name="T6" fmla="*/ 2139 w 21600"/>
                <a:gd name="T7" fmla="*/ 8083 h 21600"/>
                <a:gd name="T8" fmla="*/ 9312 w 21600"/>
                <a:gd name="T9" fmla="*/ 3597 h 21600"/>
                <a:gd name="T10" fmla="*/ 21026 w 21600"/>
                <a:gd name="T11" fmla="*/ 1986 h 21600"/>
                <a:gd name="T12" fmla="*/ 20562 w 21600"/>
                <a:gd name="T13" fmla="*/ 8224 h 21600"/>
                <a:gd name="T14" fmla="*/ 14325 w 21600"/>
                <a:gd name="T15" fmla="*/ 776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370" y="5999"/>
                  </a:moveTo>
                  <a:cubicBezTo>
                    <a:pt x="14973" y="4378"/>
                    <a:pt x="12939" y="3445"/>
                    <a:pt x="10800" y="3445"/>
                  </a:cubicBezTo>
                  <a:cubicBezTo>
                    <a:pt x="7586" y="3445"/>
                    <a:pt x="4745" y="5532"/>
                    <a:pt x="3783" y="8598"/>
                  </a:cubicBezTo>
                  <a:lnTo>
                    <a:pt x="495" y="7567"/>
                  </a:lnTo>
                  <a:cubicBezTo>
                    <a:pt x="1907" y="3064"/>
                    <a:pt x="6080" y="-1"/>
                    <a:pt x="10800" y="-1"/>
                  </a:cubicBezTo>
                  <a:cubicBezTo>
                    <a:pt x="13942" y="-1"/>
                    <a:pt x="16929" y="1368"/>
                    <a:pt x="18981" y="3749"/>
                  </a:cubicBezTo>
                  <a:lnTo>
                    <a:pt x="21026" y="1986"/>
                  </a:lnTo>
                  <a:lnTo>
                    <a:pt x="20562" y="8224"/>
                  </a:lnTo>
                  <a:lnTo>
                    <a:pt x="14325" y="7761"/>
                  </a:lnTo>
                  <a:lnTo>
                    <a:pt x="16370" y="5999"/>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162" name="AutoShape 10"/>
            <p:cNvSpPr>
              <a:spLocks noChangeArrowheads="1"/>
            </p:cNvSpPr>
            <p:nvPr/>
          </p:nvSpPr>
          <p:spPr bwMode="auto">
            <a:xfrm>
              <a:off x="4933" y="1759"/>
              <a:ext cx="1009" cy="1008"/>
            </a:xfrm>
            <a:custGeom>
              <a:avLst/>
              <a:gdLst>
                <a:gd name="G0" fmla="+- -2554822 0 0"/>
                <a:gd name="G1" fmla="+- -10665141 0 0"/>
                <a:gd name="G2" fmla="+- -2554822 0 -10665141"/>
                <a:gd name="G3" fmla="+- 10800 0 0"/>
                <a:gd name="G4" fmla="+- 0 0 -2554822"/>
                <a:gd name="T0" fmla="*/ 360 256 1"/>
                <a:gd name="T1" fmla="*/ 0 256 1"/>
                <a:gd name="G5" fmla="+- G2 T0 T1"/>
                <a:gd name="G6" fmla="?: G2 G2 G5"/>
                <a:gd name="G7" fmla="+- 0 0 G6"/>
                <a:gd name="G8" fmla="+- 7629 0 0"/>
                <a:gd name="G9" fmla="+- 0 0 -10665141"/>
                <a:gd name="G10" fmla="+- 7629 0 2700"/>
                <a:gd name="G11" fmla="cos G10 -2554822"/>
                <a:gd name="G12" fmla="sin G10 -2554822"/>
                <a:gd name="G13" fmla="cos 13500 -2554822"/>
                <a:gd name="G14" fmla="sin 13500 -2554822"/>
                <a:gd name="G15" fmla="+- G11 10800 0"/>
                <a:gd name="G16" fmla="+- G12 10800 0"/>
                <a:gd name="G17" fmla="+- G13 10800 0"/>
                <a:gd name="G18" fmla="+- G14 10800 0"/>
                <a:gd name="G19" fmla="*/ 7629 1 2"/>
                <a:gd name="G20" fmla="+- G19 5400 0"/>
                <a:gd name="G21" fmla="cos G20 -2554822"/>
                <a:gd name="G22" fmla="sin G20 -2554822"/>
                <a:gd name="G23" fmla="+- G21 10800 0"/>
                <a:gd name="G24" fmla="+- G12 G23 G22"/>
                <a:gd name="G25" fmla="+- G22 G23 G11"/>
                <a:gd name="G26" fmla="cos 10800 -2554822"/>
                <a:gd name="G27" fmla="sin 10800 -2554822"/>
                <a:gd name="G28" fmla="cos 7629 -2554822"/>
                <a:gd name="G29" fmla="sin 7629 -2554822"/>
                <a:gd name="G30" fmla="+- G26 10800 0"/>
                <a:gd name="G31" fmla="+- G27 10800 0"/>
                <a:gd name="G32" fmla="+- G28 10800 0"/>
                <a:gd name="G33" fmla="+- G29 10800 0"/>
                <a:gd name="G34" fmla="+- G19 5400 0"/>
                <a:gd name="G35" fmla="cos G34 -10665141"/>
                <a:gd name="G36" fmla="sin G34 -10665141"/>
                <a:gd name="G37" fmla="+/ -10665141 -2554822 2"/>
                <a:gd name="T2" fmla="*/ 180 256 1"/>
                <a:gd name="T3" fmla="*/ 0 256 1"/>
                <a:gd name="G38" fmla="+- G37 T2 T3"/>
                <a:gd name="G39" fmla="?: G2 G37 G38"/>
                <a:gd name="G40" fmla="cos 10800 G39"/>
                <a:gd name="G41" fmla="sin 10800 G39"/>
                <a:gd name="G42" fmla="cos 7629 G39"/>
                <a:gd name="G43" fmla="sin 7629 G39"/>
                <a:gd name="G44" fmla="+- G40 10800 0"/>
                <a:gd name="G45" fmla="+- G41 10800 0"/>
                <a:gd name="G46" fmla="+- G42 10800 0"/>
                <a:gd name="G47" fmla="+- G43 10800 0"/>
                <a:gd name="G48" fmla="+- G35 10800 0"/>
                <a:gd name="G49" fmla="+- G36 10800 0"/>
                <a:gd name="T4" fmla="*/ 8765 w 21600"/>
                <a:gd name="T5" fmla="*/ 193 h 21600"/>
                <a:gd name="T6" fmla="*/ 2000 w 21600"/>
                <a:gd name="T7" fmla="*/ 8065 h 21600"/>
                <a:gd name="T8" fmla="*/ 9362 w 21600"/>
                <a:gd name="T9" fmla="*/ 3307 h 21600"/>
                <a:gd name="T10" fmla="*/ 21293 w 21600"/>
                <a:gd name="T11" fmla="*/ 2307 h 21600"/>
                <a:gd name="T12" fmla="*/ 20660 w 21600"/>
                <a:gd name="T13" fmla="*/ 8334 h 21600"/>
                <a:gd name="T14" fmla="*/ 14631 w 21600"/>
                <a:gd name="T15" fmla="*/ 769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30" y="6000"/>
                  </a:moveTo>
                  <a:cubicBezTo>
                    <a:pt x="15281" y="4210"/>
                    <a:pt x="13102" y="3170"/>
                    <a:pt x="10800" y="3170"/>
                  </a:cubicBezTo>
                  <a:cubicBezTo>
                    <a:pt x="7458" y="3170"/>
                    <a:pt x="4506" y="5345"/>
                    <a:pt x="3514" y="8536"/>
                  </a:cubicBezTo>
                  <a:lnTo>
                    <a:pt x="486" y="7595"/>
                  </a:lnTo>
                  <a:cubicBezTo>
                    <a:pt x="1890" y="3078"/>
                    <a:pt x="6069" y="-1"/>
                    <a:pt x="10800" y="-1"/>
                  </a:cubicBezTo>
                  <a:cubicBezTo>
                    <a:pt x="14059" y="-1"/>
                    <a:pt x="17144" y="1472"/>
                    <a:pt x="19195" y="4005"/>
                  </a:cubicBezTo>
                  <a:lnTo>
                    <a:pt x="21293" y="2307"/>
                  </a:lnTo>
                  <a:lnTo>
                    <a:pt x="20660" y="8334"/>
                  </a:lnTo>
                  <a:lnTo>
                    <a:pt x="14631" y="7699"/>
                  </a:lnTo>
                  <a:lnTo>
                    <a:pt x="16730" y="6000"/>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164" name="AutoShape 12"/>
            <p:cNvSpPr>
              <a:spLocks noChangeArrowheads="1"/>
            </p:cNvSpPr>
            <p:nvPr/>
          </p:nvSpPr>
          <p:spPr bwMode="auto">
            <a:xfrm rot="10800000">
              <a:off x="3205" y="1951"/>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165" name="AutoShape 13"/>
            <p:cNvSpPr>
              <a:spLocks noChangeArrowheads="1"/>
            </p:cNvSpPr>
            <p:nvPr/>
          </p:nvSpPr>
          <p:spPr bwMode="auto">
            <a:xfrm>
              <a:off x="6086" y="1759"/>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166" name="Oval 14"/>
            <p:cNvSpPr>
              <a:spLocks noChangeArrowheads="1"/>
            </p:cNvSpPr>
            <p:nvPr/>
          </p:nvSpPr>
          <p:spPr bwMode="auto">
            <a:xfrm rot="-5400000">
              <a:off x="7430"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9167" name="Oval 15"/>
            <p:cNvSpPr>
              <a:spLocks noChangeArrowheads="1"/>
            </p:cNvSpPr>
            <p:nvPr/>
          </p:nvSpPr>
          <p:spPr bwMode="auto">
            <a:xfrm rot="-5400000">
              <a:off x="6086" y="2335"/>
              <a:ext cx="144" cy="144"/>
            </a:xfrm>
            <a:prstGeom prst="ellipse">
              <a:avLst/>
            </a:prstGeom>
            <a:solidFill>
              <a:srgbClr val="000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9168" name="AutoShape 16"/>
            <p:cNvSpPr>
              <a:spLocks noChangeArrowheads="1"/>
            </p:cNvSpPr>
            <p:nvPr/>
          </p:nvSpPr>
          <p:spPr bwMode="auto">
            <a:xfrm rot="10800000">
              <a:off x="6086" y="1951"/>
              <a:ext cx="1344" cy="1008"/>
            </a:xfrm>
            <a:custGeom>
              <a:avLst/>
              <a:gdLst>
                <a:gd name="G0" fmla="+- -2069024 0 0"/>
                <a:gd name="G1" fmla="+- -10665141 0 0"/>
                <a:gd name="G2" fmla="+- -2069024 0 -10665141"/>
                <a:gd name="G3" fmla="+- 10800 0 0"/>
                <a:gd name="G4" fmla="+- 0 0 -2069024"/>
                <a:gd name="T0" fmla="*/ 360 256 1"/>
                <a:gd name="T1" fmla="*/ 0 256 1"/>
                <a:gd name="G5" fmla="+- G2 T0 T1"/>
                <a:gd name="G6" fmla="?: G2 G2 G5"/>
                <a:gd name="G7" fmla="+- 0 0 G6"/>
                <a:gd name="G8" fmla="+- 10020 0 0"/>
                <a:gd name="G9" fmla="+- 0 0 -10665141"/>
                <a:gd name="G10" fmla="+- 10020 0 2700"/>
                <a:gd name="G11" fmla="cos G10 -2069024"/>
                <a:gd name="G12" fmla="sin G10 -2069024"/>
                <a:gd name="G13" fmla="cos 13500 -2069024"/>
                <a:gd name="G14" fmla="sin 13500 -2069024"/>
                <a:gd name="G15" fmla="+- G11 10800 0"/>
                <a:gd name="G16" fmla="+- G12 10800 0"/>
                <a:gd name="G17" fmla="+- G13 10800 0"/>
                <a:gd name="G18" fmla="+- G14 10800 0"/>
                <a:gd name="G19" fmla="*/ 10020 1 2"/>
                <a:gd name="G20" fmla="+- G19 5400 0"/>
                <a:gd name="G21" fmla="cos G20 -2069024"/>
                <a:gd name="G22" fmla="sin G20 -2069024"/>
                <a:gd name="G23" fmla="+- G21 10800 0"/>
                <a:gd name="G24" fmla="+- G12 G23 G22"/>
                <a:gd name="G25" fmla="+- G22 G23 G11"/>
                <a:gd name="G26" fmla="cos 10800 -2069024"/>
                <a:gd name="G27" fmla="sin 10800 -2069024"/>
                <a:gd name="G28" fmla="cos 10020 -2069024"/>
                <a:gd name="G29" fmla="sin 10020 -2069024"/>
                <a:gd name="G30" fmla="+- G26 10800 0"/>
                <a:gd name="G31" fmla="+- G27 10800 0"/>
                <a:gd name="G32" fmla="+- G28 10800 0"/>
                <a:gd name="G33" fmla="+- G29 10800 0"/>
                <a:gd name="G34" fmla="+- G19 5400 0"/>
                <a:gd name="G35" fmla="cos G34 -10665141"/>
                <a:gd name="G36" fmla="sin G34 -10665141"/>
                <a:gd name="G37" fmla="+/ -10665141 -2069024 2"/>
                <a:gd name="T2" fmla="*/ 180 256 1"/>
                <a:gd name="T3" fmla="*/ 0 256 1"/>
                <a:gd name="G38" fmla="+- G37 T2 T3"/>
                <a:gd name="G39" fmla="?: G2 G37 G38"/>
                <a:gd name="G40" fmla="cos 10800 G39"/>
                <a:gd name="G41" fmla="sin 10800 G39"/>
                <a:gd name="G42" fmla="cos 10020 G39"/>
                <a:gd name="G43" fmla="sin 10020 G39"/>
                <a:gd name="G44" fmla="+- G40 10800 0"/>
                <a:gd name="G45" fmla="+- G41 10800 0"/>
                <a:gd name="G46" fmla="+- G42 10800 0"/>
                <a:gd name="G47" fmla="+- G43 10800 0"/>
                <a:gd name="G48" fmla="+- G35 10800 0"/>
                <a:gd name="G49" fmla="+- G36 10800 0"/>
                <a:gd name="T4" fmla="*/ 9455 w 21600"/>
                <a:gd name="T5" fmla="*/ 84 h 21600"/>
                <a:gd name="T6" fmla="*/ 858 w 21600"/>
                <a:gd name="T7" fmla="*/ 7710 h 21600"/>
                <a:gd name="T8" fmla="*/ 9552 w 21600"/>
                <a:gd name="T9" fmla="*/ 858 h 21600"/>
                <a:gd name="T10" fmla="*/ 22301 w 21600"/>
                <a:gd name="T11" fmla="*/ 3732 h 21600"/>
                <a:gd name="T12" fmla="*/ 21287 w 21600"/>
                <a:gd name="T13" fmla="*/ 7982 h 21600"/>
                <a:gd name="T14" fmla="*/ 17036 w 21600"/>
                <a:gd name="T15" fmla="*/ 69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336" y="5554"/>
                  </a:moveTo>
                  <a:cubicBezTo>
                    <a:pt x="17514" y="2587"/>
                    <a:pt x="14281" y="779"/>
                    <a:pt x="10800" y="779"/>
                  </a:cubicBezTo>
                  <a:cubicBezTo>
                    <a:pt x="6411" y="779"/>
                    <a:pt x="2533" y="3635"/>
                    <a:pt x="1231" y="7826"/>
                  </a:cubicBezTo>
                  <a:lnTo>
                    <a:pt x="486" y="7595"/>
                  </a:lnTo>
                  <a:cubicBezTo>
                    <a:pt x="1890" y="3078"/>
                    <a:pt x="6069" y="-1"/>
                    <a:pt x="10800" y="-1"/>
                  </a:cubicBezTo>
                  <a:cubicBezTo>
                    <a:pt x="14552" y="-1"/>
                    <a:pt x="18036" y="1948"/>
                    <a:pt x="20001" y="5145"/>
                  </a:cubicBezTo>
                  <a:lnTo>
                    <a:pt x="22301" y="3732"/>
                  </a:lnTo>
                  <a:lnTo>
                    <a:pt x="21287" y="7982"/>
                  </a:lnTo>
                  <a:lnTo>
                    <a:pt x="17036" y="6967"/>
                  </a:lnTo>
                  <a:lnTo>
                    <a:pt x="19336" y="5554"/>
                  </a:lnTo>
                  <a:close/>
                </a:path>
              </a:pathLst>
            </a:cu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170" name="Text Box 18"/>
            <p:cNvSpPr txBox="1">
              <a:spLocks noChangeArrowheads="1"/>
            </p:cNvSpPr>
            <p:nvPr/>
          </p:nvSpPr>
          <p:spPr bwMode="auto">
            <a:xfrm>
              <a:off x="2821" y="1183"/>
              <a:ext cx="1728" cy="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Times New Roman" charset="0"/>
                <a:ea typeface="Times New Roman" charset="0"/>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1800" dirty="0" smtClean="0">
                <a:solidFill>
                  <a:srgbClr val="800000"/>
                </a:solidFill>
                <a:latin typeface="Lucida Sans"/>
              </a:rPr>
              <a:t>Was ist hilfreich, wenn </a:t>
            </a:r>
            <a:r>
              <a:rPr lang="de-DE" sz="1800" dirty="0" err="1" smtClean="0">
                <a:solidFill>
                  <a:srgbClr val="800000"/>
                </a:solidFill>
                <a:latin typeface="Lucida Sans"/>
              </a:rPr>
              <a:t>TherapeutInnen</a:t>
            </a:r>
            <a:r>
              <a:rPr lang="de-DE" sz="1800" dirty="0" smtClean="0">
                <a:solidFill>
                  <a:srgbClr val="800000"/>
                </a:solidFill>
                <a:latin typeface="Lucida Sans"/>
              </a:rPr>
              <a:t> Therapie bewusst als kreative Situation gestalten wollen</a:t>
            </a:r>
            <a:r>
              <a:rPr lang="de-DE" sz="1800" dirty="0" smtClean="0">
                <a:solidFill>
                  <a:srgbClr val="000090"/>
                </a:solidFill>
                <a:latin typeface="Lucida Sans"/>
              </a:rPr>
              <a:t/>
            </a:r>
            <a:br>
              <a:rPr lang="de-DE" sz="1800" dirty="0" smtClean="0">
                <a:solidFill>
                  <a:srgbClr val="000090"/>
                </a:solidFill>
                <a:latin typeface="Lucida Sans"/>
              </a:rPr>
            </a:br>
            <a:endParaRPr lang="de-DE" sz="1800" dirty="0"/>
          </a:p>
        </p:txBody>
      </p:sp>
      <p:sp>
        <p:nvSpPr>
          <p:cNvPr id="9" name="Inhaltsplatzhalter 8"/>
          <p:cNvSpPr>
            <a:spLocks noGrp="1"/>
          </p:cNvSpPr>
          <p:nvPr>
            <p:ph sz="half" idx="2"/>
          </p:nvPr>
        </p:nvSpPr>
        <p:spPr>
          <a:xfrm>
            <a:off x="2865120" y="1371600"/>
            <a:ext cx="3566160" cy="4360862"/>
          </a:xfrm>
        </p:spPr>
        <p:txBody>
          <a:bodyPr>
            <a:normAutofit lnSpcReduction="10000"/>
          </a:bodyPr>
          <a:lstStyle/>
          <a:p>
            <a:r>
              <a:rPr lang="de-DE" sz="1400" dirty="0" smtClean="0"/>
              <a:t>Einstellung und Haltung: Mentale Modelle, die Kreativität begünstigen</a:t>
            </a:r>
          </a:p>
          <a:p>
            <a:r>
              <a:rPr lang="de-DE" sz="1400" dirty="0" smtClean="0"/>
              <a:t>Methodenübergreifendes Navigationssystem</a:t>
            </a:r>
          </a:p>
          <a:p>
            <a:r>
              <a:rPr lang="de-DE" sz="1400" dirty="0" smtClean="0"/>
              <a:t>Eine passende Regel als Rahmung</a:t>
            </a:r>
          </a:p>
          <a:p>
            <a:r>
              <a:rPr lang="de-DE" sz="1400" dirty="0" smtClean="0"/>
              <a:t>Interaktive Präsenz</a:t>
            </a:r>
          </a:p>
          <a:p>
            <a:r>
              <a:rPr lang="de-DE" sz="1400" dirty="0" smtClean="0"/>
              <a:t>Achtsamkeit für die kreative Situation</a:t>
            </a:r>
          </a:p>
          <a:p>
            <a:r>
              <a:rPr lang="de-DE" sz="1400" dirty="0" smtClean="0"/>
              <a:t>Eine Vielfalt von Methoden und Techniken zur gezielten Auswahl</a:t>
            </a:r>
          </a:p>
          <a:p>
            <a:r>
              <a:rPr lang="de-DE" sz="1400" dirty="0" smtClean="0"/>
              <a:t>Klar strukturierende Prozesssteuerung</a:t>
            </a:r>
            <a:endParaRPr lang="de-DE" sz="1400" dirty="0"/>
          </a:p>
        </p:txBody>
      </p:sp>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33</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grpId="1"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additive="base">
                                        <p:cTn id="4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accel="50000" decel="50000" fill="hold" grpId="1" nodeType="click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anim calcmode="lin" valueType="num">
                                      <p:cBhvr additive="base">
                                        <p:cTn id="5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accel="50000" decel="50000" fill="hold" grpId="1" nodeType="clickEffect">
                                  <p:stCondLst>
                                    <p:cond delay="0"/>
                                  </p:stCondLst>
                                  <p:childTnLst>
                                    <p:set>
                                      <p:cBhvr>
                                        <p:cTn id="60" dur="1" fill="hold">
                                          <p:stCondLst>
                                            <p:cond delay="0"/>
                                          </p:stCondLst>
                                        </p:cTn>
                                        <p:tgtEl>
                                          <p:spTgt spid="9">
                                            <p:txEl>
                                              <p:pRg st="2" end="2"/>
                                            </p:txEl>
                                          </p:spTgt>
                                        </p:tgtEl>
                                        <p:attrNameLst>
                                          <p:attrName>style.visibility</p:attrName>
                                        </p:attrNameLst>
                                      </p:cBhvr>
                                      <p:to>
                                        <p:strVal val="visible"/>
                                      </p:to>
                                    </p:set>
                                    <p:anim calcmode="lin" valueType="num">
                                      <p:cBhvr additive="base">
                                        <p:cTn id="6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accel="50000" decel="50000" fill="hold" grpId="1" nodeType="click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anim calcmode="lin" valueType="num">
                                      <p:cBhvr additive="base">
                                        <p:cTn id="6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accel="50000" decel="50000" fill="hold" grpId="1" nodeType="clickEffect">
                                  <p:stCondLst>
                                    <p:cond delay="0"/>
                                  </p:stCondLst>
                                  <p:childTnLst>
                                    <p:set>
                                      <p:cBhvr>
                                        <p:cTn id="72" dur="1" fill="hold">
                                          <p:stCondLst>
                                            <p:cond delay="0"/>
                                          </p:stCondLst>
                                        </p:cTn>
                                        <p:tgtEl>
                                          <p:spTgt spid="9">
                                            <p:txEl>
                                              <p:pRg st="4" end="4"/>
                                            </p:txEl>
                                          </p:spTgt>
                                        </p:tgtEl>
                                        <p:attrNameLst>
                                          <p:attrName>style.visibility</p:attrName>
                                        </p:attrNameLst>
                                      </p:cBhvr>
                                      <p:to>
                                        <p:strVal val="visible"/>
                                      </p:to>
                                    </p:set>
                                    <p:anim calcmode="lin" valueType="num">
                                      <p:cBhvr additive="base">
                                        <p:cTn id="7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accel="50000" decel="50000" fill="hold" grpId="1" nodeType="clickEffect">
                                  <p:stCondLst>
                                    <p:cond delay="0"/>
                                  </p:stCondLst>
                                  <p:childTnLst>
                                    <p:set>
                                      <p:cBhvr>
                                        <p:cTn id="78" dur="1" fill="hold">
                                          <p:stCondLst>
                                            <p:cond delay="0"/>
                                          </p:stCondLst>
                                        </p:cTn>
                                        <p:tgtEl>
                                          <p:spTgt spid="9">
                                            <p:txEl>
                                              <p:pRg st="5" end="5"/>
                                            </p:txEl>
                                          </p:spTgt>
                                        </p:tgtEl>
                                        <p:attrNameLst>
                                          <p:attrName>style.visibility</p:attrName>
                                        </p:attrNameLst>
                                      </p:cBhvr>
                                      <p:to>
                                        <p:strVal val="visible"/>
                                      </p:to>
                                    </p:set>
                                    <p:anim calcmode="lin" valueType="num">
                                      <p:cBhvr additive="base">
                                        <p:cTn id="7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accel="50000" decel="50000" fill="hold" grpId="1" nodeType="clickEffect">
                                  <p:stCondLst>
                                    <p:cond delay="0"/>
                                  </p:stCondLst>
                                  <p:childTnLst>
                                    <p:set>
                                      <p:cBhvr>
                                        <p:cTn id="84" dur="1" fill="hold">
                                          <p:stCondLst>
                                            <p:cond delay="0"/>
                                          </p:stCondLst>
                                        </p:cTn>
                                        <p:tgtEl>
                                          <p:spTgt spid="9">
                                            <p:txEl>
                                              <p:pRg st="6" end="6"/>
                                            </p:txEl>
                                          </p:spTgt>
                                        </p:tgtEl>
                                        <p:attrNameLst>
                                          <p:attrName>style.visibility</p:attrName>
                                        </p:attrNameLst>
                                      </p:cBhvr>
                                      <p:to>
                                        <p:strVal val="visible"/>
                                      </p:to>
                                    </p:set>
                                    <p:anim calcmode="lin" valueType="num">
                                      <p:cBhvr additive="base">
                                        <p:cTn id="8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50000" decel="50000" fill="hold" grpId="2" nodeType="clickEffect">
                                  <p:stCondLst>
                                    <p:cond delay="0"/>
                                  </p:stCondLst>
                                  <p:childTnLst>
                                    <p:set>
                                      <p:cBhvr>
                                        <p:cTn id="90" dur="1" fill="hold">
                                          <p:stCondLst>
                                            <p:cond delay="0"/>
                                          </p:stCondLst>
                                        </p:cTn>
                                        <p:tgtEl>
                                          <p:spTgt spid="9">
                                            <p:txEl>
                                              <p:pRg st="0" end="0"/>
                                            </p:txEl>
                                          </p:spTgt>
                                        </p:tgtEl>
                                        <p:attrNameLst>
                                          <p:attrName>style.visibility</p:attrName>
                                        </p:attrNameLst>
                                      </p:cBhvr>
                                      <p:to>
                                        <p:strVal val="visible"/>
                                      </p:to>
                                    </p:set>
                                    <p:anim calcmode="lin" valueType="num">
                                      <p:cBhvr additive="base">
                                        <p:cTn id="9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accel="50000" decel="50000" fill="hold" grpId="2" nodeType="clickEffect">
                                  <p:stCondLst>
                                    <p:cond delay="0"/>
                                  </p:stCondLst>
                                  <p:childTnLst>
                                    <p:set>
                                      <p:cBhvr>
                                        <p:cTn id="96" dur="1" fill="hold">
                                          <p:stCondLst>
                                            <p:cond delay="0"/>
                                          </p:stCondLst>
                                        </p:cTn>
                                        <p:tgtEl>
                                          <p:spTgt spid="9">
                                            <p:txEl>
                                              <p:pRg st="1" end="1"/>
                                            </p:txEl>
                                          </p:spTgt>
                                        </p:tgtEl>
                                        <p:attrNameLst>
                                          <p:attrName>style.visibility</p:attrName>
                                        </p:attrNameLst>
                                      </p:cBhvr>
                                      <p:to>
                                        <p:strVal val="visible"/>
                                      </p:to>
                                    </p:set>
                                    <p:anim calcmode="lin" valueType="num">
                                      <p:cBhvr additive="base">
                                        <p:cTn id="9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accel="50000" decel="50000" fill="hold" grpId="2" nodeType="clickEffect">
                                  <p:stCondLst>
                                    <p:cond delay="0"/>
                                  </p:stCondLst>
                                  <p:childTnLst>
                                    <p:set>
                                      <p:cBhvr>
                                        <p:cTn id="102" dur="1" fill="hold">
                                          <p:stCondLst>
                                            <p:cond delay="0"/>
                                          </p:stCondLst>
                                        </p:cTn>
                                        <p:tgtEl>
                                          <p:spTgt spid="9">
                                            <p:txEl>
                                              <p:pRg st="2" end="2"/>
                                            </p:txEl>
                                          </p:spTgt>
                                        </p:tgtEl>
                                        <p:attrNameLst>
                                          <p:attrName>style.visibility</p:attrName>
                                        </p:attrNameLst>
                                      </p:cBhvr>
                                      <p:to>
                                        <p:strVal val="visible"/>
                                      </p:to>
                                    </p:set>
                                    <p:anim calcmode="lin" valueType="num">
                                      <p:cBhvr additive="base">
                                        <p:cTn id="10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accel="50000" decel="50000" fill="hold" grpId="2" nodeType="clickEffect">
                                  <p:stCondLst>
                                    <p:cond delay="0"/>
                                  </p:stCondLst>
                                  <p:childTnLst>
                                    <p:set>
                                      <p:cBhvr>
                                        <p:cTn id="108" dur="1" fill="hold">
                                          <p:stCondLst>
                                            <p:cond delay="0"/>
                                          </p:stCondLst>
                                        </p:cTn>
                                        <p:tgtEl>
                                          <p:spTgt spid="9">
                                            <p:txEl>
                                              <p:pRg st="3" end="3"/>
                                            </p:txEl>
                                          </p:spTgt>
                                        </p:tgtEl>
                                        <p:attrNameLst>
                                          <p:attrName>style.visibility</p:attrName>
                                        </p:attrNameLst>
                                      </p:cBhvr>
                                      <p:to>
                                        <p:strVal val="visible"/>
                                      </p:to>
                                    </p:set>
                                    <p:anim calcmode="lin" valueType="num">
                                      <p:cBhvr additive="base">
                                        <p:cTn id="10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accel="50000" decel="50000" fill="hold" grpId="2" nodeType="clickEffect">
                                  <p:stCondLst>
                                    <p:cond delay="0"/>
                                  </p:stCondLst>
                                  <p:childTnLst>
                                    <p:set>
                                      <p:cBhvr>
                                        <p:cTn id="114" dur="1" fill="hold">
                                          <p:stCondLst>
                                            <p:cond delay="0"/>
                                          </p:stCondLst>
                                        </p:cTn>
                                        <p:tgtEl>
                                          <p:spTgt spid="9">
                                            <p:txEl>
                                              <p:pRg st="4" end="4"/>
                                            </p:txEl>
                                          </p:spTgt>
                                        </p:tgtEl>
                                        <p:attrNameLst>
                                          <p:attrName>style.visibility</p:attrName>
                                        </p:attrNameLst>
                                      </p:cBhvr>
                                      <p:to>
                                        <p:strVal val="visible"/>
                                      </p:to>
                                    </p:set>
                                    <p:anim calcmode="lin" valueType="num">
                                      <p:cBhvr additive="base">
                                        <p:cTn id="11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accel="50000" decel="50000" fill="hold" grpId="2" nodeType="clickEffect">
                                  <p:stCondLst>
                                    <p:cond delay="0"/>
                                  </p:stCondLst>
                                  <p:childTnLst>
                                    <p:set>
                                      <p:cBhvr>
                                        <p:cTn id="120" dur="1" fill="hold">
                                          <p:stCondLst>
                                            <p:cond delay="0"/>
                                          </p:stCondLst>
                                        </p:cTn>
                                        <p:tgtEl>
                                          <p:spTgt spid="9">
                                            <p:txEl>
                                              <p:pRg st="5" end="5"/>
                                            </p:txEl>
                                          </p:spTgt>
                                        </p:tgtEl>
                                        <p:attrNameLst>
                                          <p:attrName>style.visibility</p:attrName>
                                        </p:attrNameLst>
                                      </p:cBhvr>
                                      <p:to>
                                        <p:strVal val="visible"/>
                                      </p:to>
                                    </p:set>
                                    <p:anim calcmode="lin" valueType="num">
                                      <p:cBhvr additive="base">
                                        <p:cTn id="12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accel="50000" decel="50000" fill="hold" grpId="2" nodeType="clickEffect">
                                  <p:stCondLst>
                                    <p:cond delay="0"/>
                                  </p:stCondLst>
                                  <p:childTnLst>
                                    <p:set>
                                      <p:cBhvr>
                                        <p:cTn id="126" dur="1" fill="hold">
                                          <p:stCondLst>
                                            <p:cond delay="0"/>
                                          </p:stCondLst>
                                        </p:cTn>
                                        <p:tgtEl>
                                          <p:spTgt spid="9">
                                            <p:txEl>
                                              <p:pRg st="6" end="6"/>
                                            </p:txEl>
                                          </p:spTgt>
                                        </p:tgtEl>
                                        <p:attrNameLst>
                                          <p:attrName>style.visibility</p:attrName>
                                        </p:attrNameLst>
                                      </p:cBhvr>
                                      <p:to>
                                        <p:strVal val="visible"/>
                                      </p:to>
                                    </p:set>
                                    <p:anim calcmode="lin" valueType="num">
                                      <p:cBhvr additive="base">
                                        <p:cTn id="12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accel="50000" decel="50000" fill="hold" grpId="3" nodeType="clickEffect">
                                  <p:stCondLst>
                                    <p:cond delay="0"/>
                                  </p:stCondLst>
                                  <p:childTnLst>
                                    <p:set>
                                      <p:cBhvr>
                                        <p:cTn id="132" dur="1" fill="hold">
                                          <p:stCondLst>
                                            <p:cond delay="0"/>
                                          </p:stCondLst>
                                        </p:cTn>
                                        <p:tgtEl>
                                          <p:spTgt spid="9">
                                            <p:txEl>
                                              <p:pRg st="0" end="0"/>
                                            </p:txEl>
                                          </p:spTgt>
                                        </p:tgtEl>
                                        <p:attrNameLst>
                                          <p:attrName>style.visibility</p:attrName>
                                        </p:attrNameLst>
                                      </p:cBhvr>
                                      <p:to>
                                        <p:strVal val="visible"/>
                                      </p:to>
                                    </p:set>
                                    <p:anim calcmode="lin" valueType="num">
                                      <p:cBhvr additive="base">
                                        <p:cTn id="13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accel="50000" decel="50000" fill="hold" grpId="3" nodeType="clickEffect">
                                  <p:stCondLst>
                                    <p:cond delay="0"/>
                                  </p:stCondLst>
                                  <p:childTnLst>
                                    <p:set>
                                      <p:cBhvr>
                                        <p:cTn id="138" dur="1" fill="hold">
                                          <p:stCondLst>
                                            <p:cond delay="0"/>
                                          </p:stCondLst>
                                        </p:cTn>
                                        <p:tgtEl>
                                          <p:spTgt spid="9">
                                            <p:txEl>
                                              <p:pRg st="1" end="1"/>
                                            </p:txEl>
                                          </p:spTgt>
                                        </p:tgtEl>
                                        <p:attrNameLst>
                                          <p:attrName>style.visibility</p:attrName>
                                        </p:attrNameLst>
                                      </p:cBhvr>
                                      <p:to>
                                        <p:strVal val="visible"/>
                                      </p:to>
                                    </p:set>
                                    <p:anim calcmode="lin" valueType="num">
                                      <p:cBhvr additive="base">
                                        <p:cTn id="13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accel="50000" decel="50000" fill="hold" grpId="3" nodeType="clickEffect">
                                  <p:stCondLst>
                                    <p:cond delay="0"/>
                                  </p:stCondLst>
                                  <p:childTnLst>
                                    <p:set>
                                      <p:cBhvr>
                                        <p:cTn id="144" dur="1" fill="hold">
                                          <p:stCondLst>
                                            <p:cond delay="0"/>
                                          </p:stCondLst>
                                        </p:cTn>
                                        <p:tgtEl>
                                          <p:spTgt spid="9">
                                            <p:txEl>
                                              <p:pRg st="2" end="2"/>
                                            </p:txEl>
                                          </p:spTgt>
                                        </p:tgtEl>
                                        <p:attrNameLst>
                                          <p:attrName>style.visibility</p:attrName>
                                        </p:attrNameLst>
                                      </p:cBhvr>
                                      <p:to>
                                        <p:strVal val="visible"/>
                                      </p:to>
                                    </p:set>
                                    <p:anim calcmode="lin" valueType="num">
                                      <p:cBhvr additive="base">
                                        <p:cTn id="14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accel="50000" decel="50000" fill="hold" grpId="3" nodeType="clickEffect">
                                  <p:stCondLst>
                                    <p:cond delay="0"/>
                                  </p:stCondLst>
                                  <p:childTnLst>
                                    <p:set>
                                      <p:cBhvr>
                                        <p:cTn id="150" dur="1" fill="hold">
                                          <p:stCondLst>
                                            <p:cond delay="0"/>
                                          </p:stCondLst>
                                        </p:cTn>
                                        <p:tgtEl>
                                          <p:spTgt spid="9">
                                            <p:txEl>
                                              <p:pRg st="3" end="3"/>
                                            </p:txEl>
                                          </p:spTgt>
                                        </p:tgtEl>
                                        <p:attrNameLst>
                                          <p:attrName>style.visibility</p:attrName>
                                        </p:attrNameLst>
                                      </p:cBhvr>
                                      <p:to>
                                        <p:strVal val="visible"/>
                                      </p:to>
                                    </p:set>
                                    <p:anim calcmode="lin" valueType="num">
                                      <p:cBhvr additive="base">
                                        <p:cTn id="15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accel="50000" decel="50000" fill="hold" grpId="3" nodeType="clickEffect">
                                  <p:stCondLst>
                                    <p:cond delay="0"/>
                                  </p:stCondLst>
                                  <p:childTnLst>
                                    <p:set>
                                      <p:cBhvr>
                                        <p:cTn id="156" dur="1" fill="hold">
                                          <p:stCondLst>
                                            <p:cond delay="0"/>
                                          </p:stCondLst>
                                        </p:cTn>
                                        <p:tgtEl>
                                          <p:spTgt spid="9">
                                            <p:txEl>
                                              <p:pRg st="4" end="4"/>
                                            </p:txEl>
                                          </p:spTgt>
                                        </p:tgtEl>
                                        <p:attrNameLst>
                                          <p:attrName>style.visibility</p:attrName>
                                        </p:attrNameLst>
                                      </p:cBhvr>
                                      <p:to>
                                        <p:strVal val="visible"/>
                                      </p:to>
                                    </p:set>
                                    <p:anim calcmode="lin" valueType="num">
                                      <p:cBhvr additive="base">
                                        <p:cTn id="15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accel="50000" decel="50000" fill="hold" grpId="3" nodeType="clickEffect">
                                  <p:stCondLst>
                                    <p:cond delay="0"/>
                                  </p:stCondLst>
                                  <p:childTnLst>
                                    <p:set>
                                      <p:cBhvr>
                                        <p:cTn id="162" dur="1" fill="hold">
                                          <p:stCondLst>
                                            <p:cond delay="0"/>
                                          </p:stCondLst>
                                        </p:cTn>
                                        <p:tgtEl>
                                          <p:spTgt spid="9">
                                            <p:txEl>
                                              <p:pRg st="5" end="5"/>
                                            </p:txEl>
                                          </p:spTgt>
                                        </p:tgtEl>
                                        <p:attrNameLst>
                                          <p:attrName>style.visibility</p:attrName>
                                        </p:attrNameLst>
                                      </p:cBhvr>
                                      <p:to>
                                        <p:strVal val="visible"/>
                                      </p:to>
                                    </p:set>
                                    <p:anim calcmode="lin" valueType="num">
                                      <p:cBhvr additive="base">
                                        <p:cTn id="16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accel="50000" decel="50000" fill="hold" grpId="3" nodeType="clickEffect">
                                  <p:stCondLst>
                                    <p:cond delay="0"/>
                                  </p:stCondLst>
                                  <p:childTnLst>
                                    <p:set>
                                      <p:cBhvr>
                                        <p:cTn id="168" dur="1" fill="hold">
                                          <p:stCondLst>
                                            <p:cond delay="0"/>
                                          </p:stCondLst>
                                        </p:cTn>
                                        <p:tgtEl>
                                          <p:spTgt spid="9">
                                            <p:txEl>
                                              <p:pRg st="6" end="6"/>
                                            </p:txEl>
                                          </p:spTgt>
                                        </p:tgtEl>
                                        <p:attrNameLst>
                                          <p:attrName>style.visibility</p:attrName>
                                        </p:attrNameLst>
                                      </p:cBhvr>
                                      <p:to>
                                        <p:strVal val="visible"/>
                                      </p:to>
                                    </p:set>
                                    <p:anim calcmode="lin" valueType="num">
                                      <p:cBhvr additive="base">
                                        <p:cTn id="16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170"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accel="50000" decel="50000" fill="hold" grpId="4" nodeType="clickEffect">
                                  <p:stCondLst>
                                    <p:cond delay="0"/>
                                  </p:stCondLst>
                                  <p:childTnLst>
                                    <p:set>
                                      <p:cBhvr>
                                        <p:cTn id="174" dur="1" fill="hold">
                                          <p:stCondLst>
                                            <p:cond delay="0"/>
                                          </p:stCondLst>
                                        </p:cTn>
                                        <p:tgtEl>
                                          <p:spTgt spid="9">
                                            <p:txEl>
                                              <p:pRg st="0" end="0"/>
                                            </p:txEl>
                                          </p:spTgt>
                                        </p:tgtEl>
                                        <p:attrNameLst>
                                          <p:attrName>style.visibility</p:attrName>
                                        </p:attrNameLst>
                                      </p:cBhvr>
                                      <p:to>
                                        <p:strVal val="visible"/>
                                      </p:to>
                                    </p:set>
                                    <p:anim calcmode="lin" valueType="num">
                                      <p:cBhvr additive="base">
                                        <p:cTn id="17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accel="50000" decel="50000" fill="hold" grpId="4" nodeType="clickEffect">
                                  <p:stCondLst>
                                    <p:cond delay="0"/>
                                  </p:stCondLst>
                                  <p:childTnLst>
                                    <p:set>
                                      <p:cBhvr>
                                        <p:cTn id="180" dur="1" fill="hold">
                                          <p:stCondLst>
                                            <p:cond delay="0"/>
                                          </p:stCondLst>
                                        </p:cTn>
                                        <p:tgtEl>
                                          <p:spTgt spid="9">
                                            <p:txEl>
                                              <p:pRg st="1" end="1"/>
                                            </p:txEl>
                                          </p:spTgt>
                                        </p:tgtEl>
                                        <p:attrNameLst>
                                          <p:attrName>style.visibility</p:attrName>
                                        </p:attrNameLst>
                                      </p:cBhvr>
                                      <p:to>
                                        <p:strVal val="visible"/>
                                      </p:to>
                                    </p:set>
                                    <p:anim calcmode="lin" valueType="num">
                                      <p:cBhvr additive="base">
                                        <p:cTn id="18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accel="50000" decel="50000" fill="hold" grpId="4" nodeType="clickEffect">
                                  <p:stCondLst>
                                    <p:cond delay="0"/>
                                  </p:stCondLst>
                                  <p:childTnLst>
                                    <p:set>
                                      <p:cBhvr>
                                        <p:cTn id="186" dur="1" fill="hold">
                                          <p:stCondLst>
                                            <p:cond delay="0"/>
                                          </p:stCondLst>
                                        </p:cTn>
                                        <p:tgtEl>
                                          <p:spTgt spid="9">
                                            <p:txEl>
                                              <p:pRg st="2" end="2"/>
                                            </p:txEl>
                                          </p:spTgt>
                                        </p:tgtEl>
                                        <p:attrNameLst>
                                          <p:attrName>style.visibility</p:attrName>
                                        </p:attrNameLst>
                                      </p:cBhvr>
                                      <p:to>
                                        <p:strVal val="visible"/>
                                      </p:to>
                                    </p:set>
                                    <p:anim calcmode="lin" valueType="num">
                                      <p:cBhvr additive="base">
                                        <p:cTn id="18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accel="50000" decel="50000" fill="hold" grpId="4" nodeType="clickEffect">
                                  <p:stCondLst>
                                    <p:cond delay="0"/>
                                  </p:stCondLst>
                                  <p:childTnLst>
                                    <p:set>
                                      <p:cBhvr>
                                        <p:cTn id="192" dur="1" fill="hold">
                                          <p:stCondLst>
                                            <p:cond delay="0"/>
                                          </p:stCondLst>
                                        </p:cTn>
                                        <p:tgtEl>
                                          <p:spTgt spid="9">
                                            <p:txEl>
                                              <p:pRg st="3" end="3"/>
                                            </p:txEl>
                                          </p:spTgt>
                                        </p:tgtEl>
                                        <p:attrNameLst>
                                          <p:attrName>style.visibility</p:attrName>
                                        </p:attrNameLst>
                                      </p:cBhvr>
                                      <p:to>
                                        <p:strVal val="visible"/>
                                      </p:to>
                                    </p:set>
                                    <p:anim calcmode="lin" valueType="num">
                                      <p:cBhvr additive="base">
                                        <p:cTn id="19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9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4" accel="50000" decel="50000" fill="hold" grpId="4" nodeType="clickEffect">
                                  <p:stCondLst>
                                    <p:cond delay="0"/>
                                  </p:stCondLst>
                                  <p:childTnLst>
                                    <p:set>
                                      <p:cBhvr>
                                        <p:cTn id="198" dur="1" fill="hold">
                                          <p:stCondLst>
                                            <p:cond delay="0"/>
                                          </p:stCondLst>
                                        </p:cTn>
                                        <p:tgtEl>
                                          <p:spTgt spid="9">
                                            <p:txEl>
                                              <p:pRg st="4" end="4"/>
                                            </p:txEl>
                                          </p:spTgt>
                                        </p:tgtEl>
                                        <p:attrNameLst>
                                          <p:attrName>style.visibility</p:attrName>
                                        </p:attrNameLst>
                                      </p:cBhvr>
                                      <p:to>
                                        <p:strVal val="visible"/>
                                      </p:to>
                                    </p:set>
                                    <p:anim calcmode="lin" valueType="num">
                                      <p:cBhvr additive="base">
                                        <p:cTn id="19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4" accel="50000" decel="50000" fill="hold" grpId="4" nodeType="clickEffect">
                                  <p:stCondLst>
                                    <p:cond delay="0"/>
                                  </p:stCondLst>
                                  <p:childTnLst>
                                    <p:set>
                                      <p:cBhvr>
                                        <p:cTn id="204" dur="1" fill="hold">
                                          <p:stCondLst>
                                            <p:cond delay="0"/>
                                          </p:stCondLst>
                                        </p:cTn>
                                        <p:tgtEl>
                                          <p:spTgt spid="9">
                                            <p:txEl>
                                              <p:pRg st="5" end="5"/>
                                            </p:txEl>
                                          </p:spTgt>
                                        </p:tgtEl>
                                        <p:attrNameLst>
                                          <p:attrName>style.visibility</p:attrName>
                                        </p:attrNameLst>
                                      </p:cBhvr>
                                      <p:to>
                                        <p:strVal val="visible"/>
                                      </p:to>
                                    </p:set>
                                    <p:anim calcmode="lin" valueType="num">
                                      <p:cBhvr additive="base">
                                        <p:cTn id="20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0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4" accel="50000" decel="50000" fill="hold" grpId="4" nodeType="clickEffect">
                                  <p:stCondLst>
                                    <p:cond delay="0"/>
                                  </p:stCondLst>
                                  <p:childTnLst>
                                    <p:set>
                                      <p:cBhvr>
                                        <p:cTn id="210" dur="1" fill="hold">
                                          <p:stCondLst>
                                            <p:cond delay="0"/>
                                          </p:stCondLst>
                                        </p:cTn>
                                        <p:tgtEl>
                                          <p:spTgt spid="9">
                                            <p:txEl>
                                              <p:pRg st="6" end="6"/>
                                            </p:txEl>
                                          </p:spTgt>
                                        </p:tgtEl>
                                        <p:attrNameLst>
                                          <p:attrName>style.visibility</p:attrName>
                                        </p:attrNameLst>
                                      </p:cBhvr>
                                      <p:to>
                                        <p:strVal val="visible"/>
                                      </p:to>
                                    </p:set>
                                    <p:anim calcmode="lin" valueType="num">
                                      <p:cBhvr additive="base">
                                        <p:cTn id="21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12"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p"/>
      <p:bldP spid="9" grpId="2" build="p"/>
      <p:bldP spid="9" grpId="3" build="p"/>
      <p:bldP spid="9" grpId="4"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sz="2800" dirty="0" smtClean="0"/>
              <a:t>Mentale Modelle, die Kreativität und Experimentierfreude unterstützen</a:t>
            </a:r>
            <a:endParaRPr lang="de-DE" sz="2800" dirty="0"/>
          </a:p>
        </p:txBody>
      </p:sp>
      <p:sp>
        <p:nvSpPr>
          <p:cNvPr id="8" name="Inhaltsplatzhalter 7"/>
          <p:cNvSpPr>
            <a:spLocks noGrp="1"/>
          </p:cNvSpPr>
          <p:nvPr>
            <p:ph idx="1"/>
          </p:nvPr>
        </p:nvSpPr>
        <p:spPr/>
        <p:txBody>
          <a:bodyPr/>
          <a:lstStyle/>
          <a:p>
            <a:r>
              <a:rPr lang="de-DE" sz="2000" dirty="0" smtClean="0"/>
              <a:t>Pragmatismus als Denkschule und Haltung</a:t>
            </a:r>
          </a:p>
          <a:p>
            <a:r>
              <a:rPr lang="de-DE" sz="2000" dirty="0" smtClean="0"/>
              <a:t>Der gestaltende Beobachter (Kybernetik II. Ordnung)</a:t>
            </a:r>
          </a:p>
          <a:p>
            <a:r>
              <a:rPr lang="de-DE" sz="2000" dirty="0" smtClean="0"/>
              <a:t>Ökosystemische Entwicklungsmodelle</a:t>
            </a:r>
          </a:p>
          <a:p>
            <a:r>
              <a:rPr lang="de-DE" sz="2000" dirty="0" smtClean="0"/>
              <a:t>Prinzip Fehlerfreundlichkeit</a:t>
            </a:r>
          </a:p>
          <a:p>
            <a:endParaRPr lang="de-DE" sz="2000" dirty="0" smtClean="0"/>
          </a:p>
          <a:p>
            <a:endParaRPr lang="de-DE" sz="2000" dirty="0" smtClean="0"/>
          </a:p>
          <a:p>
            <a:endParaRPr lang="de-DE" dirty="0"/>
          </a:p>
        </p:txBody>
      </p:sp>
      <p:sp>
        <p:nvSpPr>
          <p:cNvPr id="5" name="Fußzeilenplatzhalter 4"/>
          <p:cNvSpPr>
            <a:spLocks noGrp="1"/>
          </p:cNvSpPr>
          <p:nvPr>
            <p:ph type="ftr" sz="quarter" idx="11"/>
          </p:nvPr>
        </p:nvSpPr>
        <p:spPr/>
        <p:txBody>
          <a:bodyPr/>
          <a:lstStyle/>
          <a:p>
            <a:r>
              <a:rPr lang="de-DE" smtClean="0"/>
              <a:t>www.fehrfeld.de</a:t>
            </a:r>
            <a:endParaRPr lang="de-DE"/>
          </a:p>
        </p:txBody>
      </p:sp>
      <p:sp>
        <p:nvSpPr>
          <p:cNvPr id="6" name="Foliennummernplatzhalter 5"/>
          <p:cNvSpPr>
            <a:spLocks noGrp="1"/>
          </p:cNvSpPr>
          <p:nvPr>
            <p:ph type="sldNum" sz="quarter" idx="12"/>
          </p:nvPr>
        </p:nvSpPr>
        <p:spPr/>
        <p:txBody>
          <a:bodyPr/>
          <a:lstStyle/>
          <a:p>
            <a:fld id="{A4C3AC81-E21C-9341-82F6-BD2125D02F3C}" type="slidenum">
              <a:rPr lang="de-DE" smtClean="0"/>
              <a:pPr/>
              <a:t>34</a:t>
            </a:fld>
            <a:endParaRPr lang="de-DE"/>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t>Fehlerfreundlichkeit als Haltung</a:t>
            </a:r>
            <a:endParaRPr lang="de-DE" sz="3200" dirty="0"/>
          </a:p>
        </p:txBody>
      </p:sp>
      <p:pic>
        <p:nvPicPr>
          <p:cNvPr id="13" name="Inhaltsplatzhalter 12" descr="images-3.jpg"/>
          <p:cNvPicPr>
            <a:picLocks noGrp="1" noChangeAspect="1"/>
          </p:cNvPicPr>
          <p:nvPr>
            <p:ph idx="1"/>
          </p:nvPr>
        </p:nvPicPr>
        <p:blipFill>
          <a:blip r:embed="rId3"/>
          <a:srcRect l="-8081" r="-8081"/>
          <a:stretch>
            <a:fillRect/>
          </a:stretch>
        </p:blipFill>
        <p:spPr>
          <a:xfrm>
            <a:off x="2362200" y="1828800"/>
            <a:ext cx="4572000" cy="3352800"/>
          </a:xfrm>
        </p:spPr>
      </p:pic>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35</a:t>
            </a:fld>
            <a:endParaRPr lang="de-DE"/>
          </a:p>
        </p:txBody>
      </p:sp>
      <p:pic>
        <p:nvPicPr>
          <p:cNvPr id="6" name="Bild 5" descr="images.jpg"/>
          <p:cNvPicPr>
            <a:picLocks noChangeAspect="1"/>
          </p:cNvPicPr>
          <p:nvPr/>
        </p:nvPicPr>
        <p:blipFill>
          <a:blip r:embed="rId4"/>
          <a:stretch>
            <a:fillRect/>
          </a:stretch>
        </p:blipFill>
        <p:spPr>
          <a:xfrm>
            <a:off x="475837" y="5200365"/>
            <a:ext cx="1612900" cy="14351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t>Einladung zur Fehlerfreundlichkeit: Fehlerfreundliches Klima</a:t>
            </a:r>
            <a:endParaRPr lang="de-DE" sz="3200"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36</a:t>
            </a:fld>
            <a:endParaRPr lang="de-DE"/>
          </a:p>
        </p:txBody>
      </p:sp>
      <p:sp>
        <p:nvSpPr>
          <p:cNvPr id="7" name="Inhaltsplatzhalter 6"/>
          <p:cNvSpPr>
            <a:spLocks noGrp="1"/>
          </p:cNvSpPr>
          <p:nvPr>
            <p:ph idx="1"/>
          </p:nvPr>
        </p:nvSpPr>
        <p:spPr/>
        <p:txBody>
          <a:bodyPr/>
          <a:lstStyle/>
          <a:p>
            <a:pPr>
              <a:buNone/>
            </a:pPr>
            <a:r>
              <a:rPr lang="de-DE" b="1" i="1" dirty="0" smtClean="0">
                <a:latin typeface="Lucida Sans"/>
              </a:rPr>
              <a:t>In einem Rahmen aus gegenseitigem Respekt öffnet sich ein Experimentierfeld</a:t>
            </a:r>
          </a:p>
          <a:p>
            <a:endParaRPr lang="de-DE" dirty="0" smtClean="0">
              <a:solidFill>
                <a:schemeClr val="tx1"/>
              </a:solidFill>
              <a:latin typeface="Lucida Sans"/>
            </a:endParaRPr>
          </a:p>
          <a:p>
            <a:r>
              <a:rPr lang="de-DE" dirty="0" smtClean="0">
                <a:solidFill>
                  <a:srgbClr val="0000FF"/>
                </a:solidFill>
                <a:latin typeface="Lucida Sans"/>
              </a:rPr>
              <a:t>Abweichungen können sich zeigen und entwickeln </a:t>
            </a:r>
          </a:p>
          <a:p>
            <a:r>
              <a:rPr lang="de-DE" dirty="0" smtClean="0">
                <a:solidFill>
                  <a:srgbClr val="0000FF"/>
                </a:solidFill>
                <a:latin typeface="Lucida Sans"/>
              </a:rPr>
              <a:t>Abweichungen, die zu Lösungen führen, können ausgewählt werden </a:t>
            </a:r>
          </a:p>
          <a:p>
            <a:endParaRPr lang="de-DE"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t>Fehleranalyse</a:t>
            </a:r>
            <a:endParaRPr lang="de-DE" sz="3200"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37</a:t>
            </a:fld>
            <a:endParaRPr lang="de-DE"/>
          </a:p>
        </p:txBody>
      </p:sp>
      <p:sp>
        <p:nvSpPr>
          <p:cNvPr id="235522" name="Text Box 2"/>
          <p:cNvSpPr txBox="1">
            <a:spLocks noChangeArrowheads="1"/>
          </p:cNvSpPr>
          <p:nvPr/>
        </p:nvSpPr>
        <p:spPr bwMode="auto">
          <a:xfrm>
            <a:off x="1371600" y="1676400"/>
            <a:ext cx="6553200" cy="3799697"/>
          </a:xfrm>
          <a:prstGeom prst="rect">
            <a:avLst/>
          </a:prstGeom>
          <a:solidFill>
            <a:srgbClr val="EAEAEA"/>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a:ln>
                  <a:noFill/>
                </a:ln>
                <a:solidFill>
                  <a:schemeClr val="tx1"/>
                </a:solidFill>
                <a:effectLst/>
                <a:latin typeface="Arial" charset="0"/>
                <a:ea typeface="Times New Roman" charset="0"/>
              </a:rPr>
              <a:t>Fehleranalyse</a:t>
            </a:r>
            <a:r>
              <a:rPr kumimoji="0" lang="de-DE" b="1" i="0" u="none" strike="noStrike" cap="none" normalizeH="0" baseline="0" dirty="0" smtClean="0">
                <a:ln>
                  <a:noFill/>
                </a:ln>
                <a:solidFill>
                  <a:schemeClr val="tx1"/>
                </a:solidFill>
                <a:effectLst/>
                <a:latin typeface="Arial" charset="0"/>
                <a:ea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b="1" i="0" u="none" strike="noStrike" cap="none" normalizeH="0" baseline="0" dirty="0" smtClean="0">
              <a:ln>
                <a:noFill/>
              </a:ln>
              <a:solidFill>
                <a:schemeClr val="tx1"/>
              </a:solidFill>
              <a:effectLst/>
              <a:latin typeface="Arial"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b="0" i="0" u="none" strike="noStrike" cap="none" normalizeH="0" baseline="0" dirty="0" err="1">
                <a:ln>
                  <a:noFill/>
                </a:ln>
                <a:solidFill>
                  <a:schemeClr val="tx1"/>
                </a:solidFill>
                <a:effectLst/>
                <a:latin typeface="Symbol" charset="2"/>
                <a:ea typeface="Times New Roman" charset="0"/>
                <a:sym typeface="Symbol" charset="2"/>
              </a:rPr>
              <a:t></a:t>
            </a:r>
            <a:r>
              <a:rPr kumimoji="0" lang="de-DE" b="0" i="0" u="none" strike="noStrike" cap="none" normalizeH="0" baseline="0" dirty="0" err="1">
                <a:ln>
                  <a:noFill/>
                </a:ln>
                <a:solidFill>
                  <a:schemeClr val="tx1"/>
                </a:solidFill>
                <a:effectLst/>
                <a:latin typeface="Arial" charset="0"/>
                <a:ea typeface="Times New Roman" charset="0"/>
              </a:rPr>
              <a:t>Handelt</a:t>
            </a:r>
            <a:r>
              <a:rPr kumimoji="0" lang="de-DE" b="0" i="0" u="none" strike="noStrike" cap="none" normalizeH="0" baseline="0" dirty="0">
                <a:ln>
                  <a:noFill/>
                </a:ln>
                <a:solidFill>
                  <a:schemeClr val="tx1"/>
                </a:solidFill>
                <a:effectLst/>
                <a:latin typeface="Arial" charset="0"/>
                <a:ea typeface="Times New Roman" charset="0"/>
              </a:rPr>
              <a:t> es sich um unbedeutende Abweichungen, die man vernachlässigen kann oder um gravierende Fehler, mit deren Auswirkungen man sich beschäftigen muss</a:t>
            </a:r>
            <a:r>
              <a:rPr kumimoji="0" lang="de-DE" b="0" i="0" u="none" strike="noStrike" cap="none" normalizeH="0" baseline="0" dirty="0" smtClean="0">
                <a:ln>
                  <a:noFill/>
                </a:ln>
                <a:solidFill>
                  <a:schemeClr val="tx1"/>
                </a:solidFill>
                <a:effectLst/>
                <a:latin typeface="Arial" charset="0"/>
                <a:ea typeface="Times New Roman"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Arial" charset="0"/>
                <a:ea typeface="Times New Roman" charset="0"/>
              </a:rPr>
              <a:t> </a:t>
            </a:r>
            <a:endParaRPr kumimoji="0" lang="de-DE" b="0" i="0" u="none" strike="noStrike" cap="none" normalizeH="0" baseline="0" dirty="0">
              <a:ln>
                <a:noFill/>
              </a:ln>
              <a:solidFill>
                <a:schemeClr val="tx1"/>
              </a:solidFill>
              <a:effectLst/>
              <a:latin typeface="Arial"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b="0" i="0" u="none" strike="noStrike" cap="none" normalizeH="0" baseline="0" dirty="0" err="1">
                <a:ln>
                  <a:noFill/>
                </a:ln>
                <a:solidFill>
                  <a:schemeClr val="tx1"/>
                </a:solidFill>
                <a:effectLst/>
                <a:latin typeface="Symbol" charset="2"/>
                <a:ea typeface="Times New Roman" charset="0"/>
                <a:sym typeface="Symbol" charset="2"/>
              </a:rPr>
              <a:t></a:t>
            </a:r>
            <a:r>
              <a:rPr kumimoji="0" lang="de-DE" b="0" i="0" u="none" strike="noStrike" cap="none" normalizeH="0" baseline="0" dirty="0" err="1">
                <a:ln>
                  <a:noFill/>
                </a:ln>
                <a:solidFill>
                  <a:schemeClr val="tx1"/>
                </a:solidFill>
                <a:effectLst/>
                <a:latin typeface="Arial" charset="0"/>
                <a:ea typeface="Times New Roman" charset="0"/>
              </a:rPr>
              <a:t>Geht</a:t>
            </a:r>
            <a:r>
              <a:rPr kumimoji="0" lang="de-DE" b="0" i="0" u="none" strike="noStrike" cap="none" normalizeH="0" baseline="0" dirty="0">
                <a:ln>
                  <a:noFill/>
                </a:ln>
                <a:solidFill>
                  <a:schemeClr val="tx1"/>
                </a:solidFill>
                <a:effectLst/>
                <a:latin typeface="Arial" charset="0"/>
                <a:ea typeface="Times New Roman" charset="0"/>
              </a:rPr>
              <a:t> es um selbstverschuldete Fehler, für die man Verantwortung übernehmen kann oder um tragische Fehler, deren Auswirkungen man in Kauf nehmen muss?</a:t>
            </a:r>
            <a:r>
              <a:rPr kumimoji="0" lang="de-DE" b="0" i="0" u="none" strike="noStrike" cap="none" normalizeH="0" baseline="0" dirty="0" smtClean="0">
                <a:ln>
                  <a:noFill/>
                </a:ln>
                <a:solidFill>
                  <a:schemeClr val="tx1"/>
                </a:solidFill>
                <a:effectLst/>
                <a:latin typeface="Arial" charset="0"/>
                <a:ea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b="0" i="0" u="none" strike="noStrike" cap="none" normalizeH="0" baseline="0" dirty="0" smtClean="0">
              <a:ln>
                <a:noFill/>
              </a:ln>
              <a:solidFill>
                <a:schemeClr val="tx1"/>
              </a:solidFill>
              <a:effectLst/>
              <a:latin typeface="Arial"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b="0" i="0" u="none" strike="noStrike" cap="none" normalizeH="0" baseline="0" dirty="0" err="1">
                <a:ln>
                  <a:noFill/>
                </a:ln>
                <a:solidFill>
                  <a:schemeClr val="tx1"/>
                </a:solidFill>
                <a:effectLst/>
                <a:latin typeface="Symbol" charset="2"/>
                <a:ea typeface="Times New Roman" charset="0"/>
                <a:sym typeface="Symbol" charset="2"/>
              </a:rPr>
              <a:t></a:t>
            </a:r>
            <a:r>
              <a:rPr kumimoji="0" lang="de-DE" b="0" i="0" u="none" strike="noStrike" cap="none" normalizeH="0" baseline="0" dirty="0" err="1">
                <a:ln>
                  <a:noFill/>
                </a:ln>
                <a:solidFill>
                  <a:schemeClr val="tx1"/>
                </a:solidFill>
                <a:effectLst/>
                <a:latin typeface="Arial" charset="0"/>
                <a:ea typeface="Times New Roman" charset="0"/>
              </a:rPr>
              <a:t>Handelt</a:t>
            </a:r>
            <a:r>
              <a:rPr kumimoji="0" lang="de-DE" b="0" i="0" u="none" strike="noStrike" cap="none" normalizeH="0" baseline="0" dirty="0">
                <a:ln>
                  <a:noFill/>
                </a:ln>
                <a:solidFill>
                  <a:schemeClr val="tx1"/>
                </a:solidFill>
                <a:effectLst/>
                <a:latin typeface="Arial" charset="0"/>
                <a:ea typeface="Times New Roman" charset="0"/>
              </a:rPr>
              <a:t> es sich um Fehler, die man nicht wiederholen sollte oder um Innovationen, die man zu Lösungen weiter entwickeln kann? </a:t>
            </a:r>
            <a:endParaRPr kumimoji="0" lang="de-DE" b="0" i="0" u="none" strike="noStrike" cap="none" normalizeH="0" baseline="0" dirty="0">
              <a:ln>
                <a:noFill/>
              </a:ln>
              <a:solidFill>
                <a:schemeClr val="tx1"/>
              </a:solidFill>
              <a:effectLst/>
              <a:latin typeface="Times New Roman" charset="0"/>
              <a:ea typeface="Times New Roman"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t>Fehlerfreundlichkeit als Prinzip</a:t>
            </a:r>
            <a:endParaRPr lang="de-DE" sz="3200"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38</a:t>
            </a:fld>
            <a:endParaRPr lang="de-DE"/>
          </a:p>
        </p:txBody>
      </p:sp>
      <p:pic>
        <p:nvPicPr>
          <p:cNvPr id="9" name="Inhaltsplatzhalter 6" descr="images-4.jpg"/>
          <p:cNvPicPr>
            <a:picLocks noGrp="1" noChangeAspect="1"/>
          </p:cNvPicPr>
          <p:nvPr/>
        </p:nvPicPr>
        <p:blipFill>
          <a:blip r:embed="rId3"/>
          <a:srcRect l="-26633" r="-26633"/>
          <a:stretch>
            <a:fillRect/>
          </a:stretch>
        </p:blipFill>
        <p:spPr>
          <a:xfrm>
            <a:off x="1981200" y="2057400"/>
            <a:ext cx="5249862" cy="298558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t>Prinzip Fehlerfreundlichkeit</a:t>
            </a:r>
            <a:endParaRPr lang="de-DE" sz="3200"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39</a:t>
            </a:fld>
            <a:endParaRPr lang="de-DE"/>
          </a:p>
        </p:txBody>
      </p:sp>
      <p:sp>
        <p:nvSpPr>
          <p:cNvPr id="6" name="Inhaltsplatzhalter 6"/>
          <p:cNvSpPr>
            <a:spLocks noGrp="1"/>
          </p:cNvSpPr>
          <p:nvPr>
            <p:ph sz="half" idx="2"/>
          </p:nvPr>
        </p:nvSpPr>
        <p:spPr>
          <a:xfrm>
            <a:off x="914400" y="1735139"/>
            <a:ext cx="7299960" cy="4056062"/>
          </a:xfrm>
        </p:spPr>
        <p:txBody>
          <a:bodyPr>
            <a:normAutofit/>
          </a:bodyPr>
          <a:lstStyle/>
          <a:p>
            <a:r>
              <a:rPr lang="de-DE" sz="2400" dirty="0" smtClean="0">
                <a:solidFill>
                  <a:schemeClr val="tx1"/>
                </a:solidFill>
              </a:rPr>
              <a:t>„ Fehlerfreundlichkeit bedeutet zunächst einmal eine besondere, intensive Hinwendung zu und Beschäftigung mit Abweichungen vom erwarteten Lauf der Dinge. Dies ist eine in der belebten Natur überall anzutreffende Art des Umgangs mit der Wirklichkeit und ihren angenehmen und unangenehmen Überraschungen“ (Weizsäcker und Weizsäcker, 1984, S. 168)</a:t>
            </a:r>
          </a:p>
          <a:p>
            <a:endParaRPr lang="de-DE"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Ähnlichkeiten 99 % !?</a:t>
            </a:r>
            <a:endParaRPr lang="de-DE" dirty="0"/>
          </a:p>
        </p:txBody>
      </p:sp>
      <p:pic>
        <p:nvPicPr>
          <p:cNvPr id="6" name="Inhaltsplatzhalter 5" descr="unbekannteraffe2.jpg"/>
          <p:cNvPicPr>
            <a:picLocks noGrp="1" noChangeAspect="1"/>
          </p:cNvPicPr>
          <p:nvPr>
            <p:ph sz="half" idx="1"/>
          </p:nvPr>
        </p:nvPicPr>
        <p:blipFill>
          <a:blip r:embed="rId3"/>
          <a:srcRect l="-10216" r="-10216"/>
          <a:stretch>
            <a:fillRect/>
          </a:stretch>
        </p:blipFill>
        <p:spPr/>
      </p:pic>
      <p:pic>
        <p:nvPicPr>
          <p:cNvPr id="7" name="Inhaltsplatzhalter 6" descr="darwin.jpg"/>
          <p:cNvPicPr>
            <a:picLocks noGrp="1" noChangeAspect="1"/>
          </p:cNvPicPr>
          <p:nvPr>
            <p:ph sz="half" idx="2"/>
          </p:nvPr>
        </p:nvPicPr>
        <p:blipFill>
          <a:blip r:embed="rId4"/>
          <a:srcRect t="-8249" b="-8249"/>
          <a:stretch>
            <a:fillRect/>
          </a:stretch>
        </p:blipFill>
        <p:spPr/>
      </p:pic>
      <p:sp>
        <p:nvSpPr>
          <p:cNvPr id="5" name="Foliennummernplatzhalter 4"/>
          <p:cNvSpPr>
            <a:spLocks noGrp="1"/>
          </p:cNvSpPr>
          <p:nvPr>
            <p:ph type="sldNum" sz="quarter" idx="12"/>
          </p:nvPr>
        </p:nvSpPr>
        <p:spPr/>
        <p:txBody>
          <a:bodyPr/>
          <a:lstStyle/>
          <a:p>
            <a:fld id="{A4C3AC81-E21C-9341-82F6-BD2125D02F3C}" type="slidenum">
              <a:rPr lang="de-DE" smtClean="0"/>
              <a:pPr/>
              <a:t>4</a:t>
            </a:fld>
            <a:endParaRPr lang="de-DE"/>
          </a:p>
        </p:txBody>
      </p:sp>
      <p:sp>
        <p:nvSpPr>
          <p:cNvPr id="8" name="Fußzeilenplatzhalter 7"/>
          <p:cNvSpPr>
            <a:spLocks noGrp="1"/>
          </p:cNvSpPr>
          <p:nvPr>
            <p:ph type="ftr" sz="quarter" idx="11"/>
          </p:nvPr>
        </p:nvSpPr>
        <p:spPr/>
        <p:txBody>
          <a:bodyPr/>
          <a:lstStyle/>
          <a:p>
            <a:r>
              <a:rPr lang="de-DE" smtClean="0"/>
              <a:t>www.fehrfeld.de</a:t>
            </a:r>
            <a:endParaRPr lang="de-DE"/>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t>Aktiv Abweichungen produzieren</a:t>
            </a:r>
            <a:endParaRPr lang="de-DE" sz="3200"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40</a:t>
            </a:fld>
            <a:endParaRPr lang="de-DE"/>
          </a:p>
        </p:txBody>
      </p:sp>
      <p:pic>
        <p:nvPicPr>
          <p:cNvPr id="8" name="Inhaltsplatzhalter 7" descr="images-2.jpg"/>
          <p:cNvPicPr>
            <a:picLocks noGrp="1" noChangeAspect="1"/>
          </p:cNvPicPr>
          <p:nvPr>
            <p:ph sz="half" idx="2"/>
          </p:nvPr>
        </p:nvPicPr>
        <p:blipFill>
          <a:blip r:embed="rId3"/>
          <a:srcRect t="-3811" b="-3811"/>
          <a:stretch>
            <a:fillRect/>
          </a:stretch>
        </p:blipFill>
        <p:spPr>
          <a:xfrm>
            <a:off x="2057400" y="1735138"/>
            <a:ext cx="4572000" cy="4056062"/>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t>Drei fehlerfreundliche Aktivitäten </a:t>
            </a:r>
            <a:endParaRPr lang="de-DE" sz="3200"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41</a:t>
            </a:fld>
            <a:endParaRPr lang="de-DE"/>
          </a:p>
        </p:txBody>
      </p:sp>
      <p:sp>
        <p:nvSpPr>
          <p:cNvPr id="6" name="Inhaltsplatzhalter 5"/>
          <p:cNvSpPr>
            <a:spLocks noGrp="1"/>
          </p:cNvSpPr>
          <p:nvPr>
            <p:ph sz="half" idx="2"/>
          </p:nvPr>
        </p:nvSpPr>
        <p:spPr>
          <a:xfrm>
            <a:off x="914400" y="2410636"/>
            <a:ext cx="7299960" cy="3065461"/>
          </a:xfrm>
        </p:spPr>
        <p:txBody>
          <a:bodyPr/>
          <a:lstStyle/>
          <a:p>
            <a:r>
              <a:rPr lang="de-DE" sz="2400" dirty="0" smtClean="0">
                <a:solidFill>
                  <a:schemeClr val="tx1"/>
                </a:solidFill>
              </a:rPr>
              <a:t>„Redundanz, Variation und Barrieren zusammen garantieren lebenden Systemen ihre Fehlerfreundlichkeit und damit ihr </a:t>
            </a:r>
            <a:r>
              <a:rPr lang="de-DE" sz="2400" dirty="0" err="1" smtClean="0">
                <a:solidFill>
                  <a:schemeClr val="tx1"/>
                </a:solidFill>
              </a:rPr>
              <a:t>Vorbereitetsein</a:t>
            </a:r>
            <a:r>
              <a:rPr lang="de-DE" sz="2400" dirty="0" smtClean="0">
                <a:solidFill>
                  <a:schemeClr val="tx1"/>
                </a:solidFill>
              </a:rPr>
              <a:t> auf künftige Ereignisse“ (Weizsäcker und Weizsäcker, 1984, S. 170).</a:t>
            </a:r>
          </a:p>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t>Veränderungsprozesse </a:t>
            </a:r>
            <a:r>
              <a:rPr lang="de-DE" sz="3200" dirty="0" err="1" smtClean="0"/>
              <a:t>felherfreundlich</a:t>
            </a:r>
            <a:r>
              <a:rPr lang="de-DE" sz="3200" dirty="0" smtClean="0"/>
              <a:t> gestalten </a:t>
            </a:r>
            <a:endParaRPr lang="de-DE" sz="3200"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42</a:t>
            </a:fld>
            <a:endParaRPr lang="de-DE"/>
          </a:p>
        </p:txBody>
      </p:sp>
      <p:graphicFrame>
        <p:nvGraphicFramePr>
          <p:cNvPr id="243714" name="Object 2"/>
          <p:cNvGraphicFramePr>
            <a:graphicFrameLocks noChangeAspect="1"/>
          </p:cNvGraphicFramePr>
          <p:nvPr/>
        </p:nvGraphicFramePr>
        <p:xfrm>
          <a:off x="914400" y="1676401"/>
          <a:ext cx="7620000" cy="3799696"/>
        </p:xfrm>
        <a:graphic>
          <a:graphicData uri="http://schemas.openxmlformats.org/presentationml/2006/ole">
            <p:oleObj spid="_x0000_s243714" name="Dokument" r:id="rId4" imgW="6083300" imgH="2641600" progId="Word.Document.8">
              <p:link updateAutomatic="1"/>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el 6"/>
          <p:cNvSpPr>
            <a:spLocks noGrp="1"/>
          </p:cNvSpPr>
          <p:nvPr>
            <p:ph type="title"/>
          </p:nvPr>
        </p:nvSpPr>
        <p:spPr>
          <a:xfrm>
            <a:off x="914400" y="0"/>
            <a:ext cx="7313613" cy="457200"/>
          </a:xfrm>
        </p:spPr>
        <p:txBody>
          <a:bodyPr/>
          <a:lstStyle/>
          <a:p>
            <a:r>
              <a:rPr lang="de-DE" sz="2000" dirty="0" smtClean="0"/>
              <a:t>Methodenübergreifende Navigation</a:t>
            </a:r>
            <a:endParaRPr lang="de-DE" sz="2000" dirty="0"/>
          </a:p>
        </p:txBody>
      </p:sp>
      <p:sp>
        <p:nvSpPr>
          <p:cNvPr id="5" name="Fußzeilenplatzhalter 4"/>
          <p:cNvSpPr>
            <a:spLocks noGrp="1"/>
          </p:cNvSpPr>
          <p:nvPr>
            <p:ph type="ftr" sz="quarter" idx="11"/>
          </p:nvPr>
        </p:nvSpPr>
        <p:spPr/>
        <p:txBody>
          <a:bodyPr/>
          <a:lstStyle/>
          <a:p>
            <a:r>
              <a:rPr lang="de-DE" smtClean="0"/>
              <a:t>www.fehrfeld.de</a:t>
            </a:r>
            <a:endParaRPr lang="de-DE"/>
          </a:p>
        </p:txBody>
      </p:sp>
      <p:sp>
        <p:nvSpPr>
          <p:cNvPr id="6" name="Foliennummernplatzhalter 5"/>
          <p:cNvSpPr>
            <a:spLocks noGrp="1"/>
          </p:cNvSpPr>
          <p:nvPr>
            <p:ph type="sldNum" sz="quarter" idx="12"/>
          </p:nvPr>
        </p:nvSpPr>
        <p:spPr/>
        <p:txBody>
          <a:bodyPr/>
          <a:lstStyle/>
          <a:p>
            <a:fld id="{A4C3AC81-E21C-9341-82F6-BD2125D02F3C}" type="slidenum">
              <a:rPr lang="de-DE" smtClean="0"/>
              <a:pPr/>
              <a:t>43</a:t>
            </a:fld>
            <a:endParaRPr lang="de-DE"/>
          </a:p>
        </p:txBody>
      </p:sp>
      <p:graphicFrame>
        <p:nvGraphicFramePr>
          <p:cNvPr id="84994" name="Object 2"/>
          <p:cNvGraphicFramePr>
            <a:graphicFrameLocks noChangeAspect="1"/>
          </p:cNvGraphicFramePr>
          <p:nvPr/>
        </p:nvGraphicFramePr>
        <p:xfrm>
          <a:off x="1425388" y="600245"/>
          <a:ext cx="6096000" cy="5727700"/>
        </p:xfrm>
        <a:graphic>
          <a:graphicData uri="http://schemas.openxmlformats.org/presentationml/2006/ole">
            <p:oleObj spid="_x0000_s84994" name="Dokument" r:id="rId4" imgW="6096000" imgH="5727700" progId="Word.Document.12">
              <p:link updateAutomatic="1"/>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t>Implikationen und Ziele der Pragmatischen Grundregel</a:t>
            </a:r>
            <a:endParaRPr lang="de-DE" sz="3200" dirty="0"/>
          </a:p>
        </p:txBody>
      </p:sp>
      <p:sp>
        <p:nvSpPr>
          <p:cNvPr id="6" name="Inhaltsplatzhalter 5"/>
          <p:cNvSpPr>
            <a:spLocks noGrp="1"/>
          </p:cNvSpPr>
          <p:nvPr>
            <p:ph idx="1"/>
          </p:nvPr>
        </p:nvSpPr>
        <p:spPr>
          <a:xfrm>
            <a:off x="914400" y="1735137"/>
            <a:ext cx="7313613" cy="4284663"/>
          </a:xfrm>
        </p:spPr>
        <p:txBody>
          <a:bodyPr>
            <a:normAutofit/>
          </a:bodyPr>
          <a:lstStyle/>
          <a:p>
            <a:r>
              <a:rPr lang="de-DE" sz="2000" dirty="0" smtClean="0"/>
              <a:t>Therapie als gemeinsames Projekt, das Therapeuten und Klienten aktiv gestalten</a:t>
            </a:r>
          </a:p>
          <a:p>
            <a:r>
              <a:rPr lang="de-DE" sz="2000" dirty="0" smtClean="0"/>
              <a:t>Klare Rollenverteilung</a:t>
            </a:r>
          </a:p>
          <a:p>
            <a:r>
              <a:rPr lang="de-DE" sz="2000" dirty="0" smtClean="0"/>
              <a:t>Übernahme von Verantwortung</a:t>
            </a:r>
          </a:p>
          <a:p>
            <a:r>
              <a:rPr lang="de-DE" sz="2000" dirty="0" smtClean="0"/>
              <a:t>Methodenunabhängiges Arbeitsbündnis</a:t>
            </a:r>
          </a:p>
          <a:p>
            <a:r>
              <a:rPr lang="de-DE" sz="2000" dirty="0" smtClean="0"/>
              <a:t>Leichtigkeit des Einbringens von Ideen: Kreativer Spielraum für Methoden und Techniken</a:t>
            </a:r>
          </a:p>
          <a:p>
            <a:r>
              <a:rPr lang="de-DE" sz="2000" dirty="0" smtClean="0"/>
              <a:t>Experimentierfreude und Behutsamkeit</a:t>
            </a:r>
          </a:p>
          <a:p>
            <a:endParaRPr lang="de-DE" dirty="0" smtClean="0"/>
          </a:p>
          <a:p>
            <a:endParaRPr lang="de-DE" dirty="0" smtClean="0"/>
          </a:p>
          <a:p>
            <a:endParaRPr lang="de-DE" dirty="0"/>
          </a:p>
        </p:txBody>
      </p:sp>
      <p:sp>
        <p:nvSpPr>
          <p:cNvPr id="3" name="Fußzeilenplatzhalter 2"/>
          <p:cNvSpPr>
            <a:spLocks noGrp="1"/>
          </p:cNvSpPr>
          <p:nvPr>
            <p:ph type="ftr" sz="quarter" idx="11"/>
          </p:nvPr>
        </p:nvSpPr>
        <p:spPr/>
        <p:txBody>
          <a:bodyPr/>
          <a:lstStyle/>
          <a:p>
            <a:r>
              <a:rPr lang="de-DE" smtClean="0"/>
              <a:t>www.fehrfeld.de</a:t>
            </a:r>
            <a:endParaRPr lang="de-DE"/>
          </a:p>
        </p:txBody>
      </p:sp>
      <p:sp>
        <p:nvSpPr>
          <p:cNvPr id="4" name="Foliennummernplatzhalter 3"/>
          <p:cNvSpPr>
            <a:spLocks noGrp="1"/>
          </p:cNvSpPr>
          <p:nvPr>
            <p:ph type="sldNum" sz="quarter" idx="12"/>
          </p:nvPr>
        </p:nvSpPr>
        <p:spPr/>
        <p:txBody>
          <a:bodyPr/>
          <a:lstStyle/>
          <a:p>
            <a:fld id="{A4C3AC81-E21C-9341-82F6-BD2125D02F3C}" type="slidenum">
              <a:rPr lang="de-DE" smtClean="0"/>
              <a:pPr/>
              <a:t>44</a:t>
            </a:fld>
            <a:endParaRPr lang="de-DE"/>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dirty="0" smtClean="0"/>
              <a:t>Zum Einsatz von Methoden und Techniken</a:t>
            </a:r>
            <a:endParaRPr lang="de-DE" sz="2000" dirty="0"/>
          </a:p>
        </p:txBody>
      </p:sp>
      <p:sp>
        <p:nvSpPr>
          <p:cNvPr id="3" name="Inhaltsplatzhalter 2"/>
          <p:cNvSpPr>
            <a:spLocks noGrp="1"/>
          </p:cNvSpPr>
          <p:nvPr>
            <p:ph idx="1"/>
          </p:nvPr>
        </p:nvSpPr>
        <p:spPr/>
        <p:txBody>
          <a:bodyPr/>
          <a:lstStyle/>
          <a:p>
            <a:r>
              <a:rPr lang="de-DE" dirty="0" smtClean="0"/>
              <a:t>Eine große Vielfalt (Methodenkoffer) zur gezielten Auswahl</a:t>
            </a:r>
          </a:p>
          <a:p>
            <a:r>
              <a:rPr lang="de-DE" dirty="0" smtClean="0"/>
              <a:t>Wenig ist mehr</a:t>
            </a:r>
          </a:p>
          <a:p>
            <a:r>
              <a:rPr lang="de-DE" dirty="0" smtClean="0"/>
              <a:t>Passend ungewöhnlich</a:t>
            </a:r>
          </a:p>
          <a:p>
            <a:r>
              <a:rPr lang="de-DE" dirty="0" smtClean="0"/>
              <a:t>Komplexitätssteuerung</a:t>
            </a:r>
            <a:endParaRPr lang="de-DE"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45</a:t>
            </a:fld>
            <a:endParaRPr lang="de-DE"/>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dirty="0" smtClean="0"/>
              <a:t>Klar strukturierende Prozesssteuerung</a:t>
            </a:r>
            <a:endParaRPr lang="de-DE" sz="2000"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46</a:t>
            </a:fld>
            <a:endParaRPr lang="de-DE"/>
          </a:p>
        </p:txBody>
      </p:sp>
      <p:graphicFrame>
        <p:nvGraphicFramePr>
          <p:cNvPr id="149531" name="Object 27"/>
          <p:cNvGraphicFramePr>
            <a:graphicFrameLocks noChangeAspect="1"/>
          </p:cNvGraphicFramePr>
          <p:nvPr/>
        </p:nvGraphicFramePr>
        <p:xfrm>
          <a:off x="914400" y="1911349"/>
          <a:ext cx="7543800" cy="3564747"/>
        </p:xfrm>
        <a:graphic>
          <a:graphicData uri="http://schemas.openxmlformats.org/presentationml/2006/ole">
            <p:oleObj spid="_x0000_s149531" name="Dokument" r:id="rId3" imgW="6184900" imgH="3035300" progId="Word.Document.12">
              <p:link updateAutomatic="1"/>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Interaktive Präsenz </a:t>
            </a:r>
            <a:endParaRPr lang="de-DE" sz="3600" dirty="0"/>
          </a:p>
        </p:txBody>
      </p:sp>
      <p:sp>
        <p:nvSpPr>
          <p:cNvPr id="3" name="Inhaltsplatzhalter 2"/>
          <p:cNvSpPr>
            <a:spLocks noGrp="1"/>
          </p:cNvSpPr>
          <p:nvPr>
            <p:ph idx="1"/>
          </p:nvPr>
        </p:nvSpPr>
        <p:spPr/>
        <p:txBody>
          <a:bodyPr/>
          <a:lstStyle/>
          <a:p>
            <a:r>
              <a:rPr lang="de-DE" dirty="0" smtClean="0"/>
              <a:t>Ganz in einer Situation da sein</a:t>
            </a:r>
          </a:p>
          <a:p>
            <a:r>
              <a:rPr lang="de-DE" dirty="0" smtClean="0"/>
              <a:t>Pendeln zwischen Leibachtsamkeit und Kontextsensibilität</a:t>
            </a:r>
          </a:p>
          <a:p>
            <a:r>
              <a:rPr lang="de-DE" dirty="0" smtClean="0"/>
              <a:t>Präsenztraining</a:t>
            </a:r>
          </a:p>
          <a:p>
            <a:r>
              <a:rPr lang="de-DE" dirty="0" smtClean="0"/>
              <a:t>Präsenzpflege und Arbeitsfreude</a:t>
            </a:r>
            <a:endParaRPr lang="de-DE"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47</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3"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3"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3"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3"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3" grpId="3" build="p"/>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200" dirty="0" smtClean="0"/>
              <a:t>Frei schweifende mehrdimensionale Aufmerksamkeit</a:t>
            </a:r>
            <a:endParaRPr lang="de-DE" sz="3200" dirty="0"/>
          </a:p>
        </p:txBody>
      </p:sp>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48</a:t>
            </a:fld>
            <a:endParaRPr lang="de-DE"/>
          </a:p>
        </p:txBody>
      </p:sp>
      <p:graphicFrame>
        <p:nvGraphicFramePr>
          <p:cNvPr id="152578" name="Object 2"/>
          <p:cNvGraphicFramePr>
            <a:graphicFrameLocks noChangeAspect="1"/>
          </p:cNvGraphicFramePr>
          <p:nvPr/>
        </p:nvGraphicFramePr>
        <p:xfrm>
          <a:off x="2971800" y="2074084"/>
          <a:ext cx="3249613" cy="3402013"/>
        </p:xfrm>
        <a:graphic>
          <a:graphicData uri="http://schemas.openxmlformats.org/presentationml/2006/ole">
            <p:oleObj spid="_x0000_s152578" name="Dokument" r:id="rId4" imgW="1625600" imgH="1701800" progId="Word.Document.12">
              <p:link updateAutomatic="1"/>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914400" y="377428"/>
            <a:ext cx="7313613" cy="616743"/>
          </a:xfrm>
        </p:spPr>
        <p:txBody>
          <a:bodyPr/>
          <a:lstStyle/>
          <a:p>
            <a:r>
              <a:rPr lang="de-DE" sz="2000" dirty="0" smtClean="0"/>
              <a:t> </a:t>
            </a:r>
            <a:r>
              <a:rPr lang="de-DE" sz="1600" dirty="0" smtClean="0"/>
              <a:t>Interaktive Präsenz: mehrdimensionale, situative Achtsamkeit im Kontakt mit sich Selbst und Anderen</a:t>
            </a:r>
            <a:endParaRPr lang="de-DE" sz="1600" dirty="0"/>
          </a:p>
        </p:txBody>
      </p:sp>
      <p:graphicFrame>
        <p:nvGraphicFramePr>
          <p:cNvPr id="6" name="Inhaltsplatzhalter 5"/>
          <p:cNvGraphicFramePr>
            <a:graphicFrameLocks noGrp="1"/>
          </p:cNvGraphicFramePr>
          <p:nvPr>
            <p:ph idx="1"/>
          </p:nvPr>
        </p:nvGraphicFramePr>
        <p:xfrm>
          <a:off x="2438400" y="1143001"/>
          <a:ext cx="7313613" cy="48768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4" name="Fußzeilenplatzhalter 3"/>
          <p:cNvSpPr>
            <a:spLocks noGrp="1"/>
          </p:cNvSpPr>
          <p:nvPr>
            <p:ph type="ftr" sz="quarter" idx="11"/>
          </p:nvPr>
        </p:nvSpPr>
        <p:spPr/>
        <p:txBody>
          <a:bodyPr/>
          <a:lstStyle/>
          <a:p>
            <a:r>
              <a:rPr lang="de-DE" dirty="0" smtClean="0"/>
              <a:t>www.fehrfeld.de</a:t>
            </a:r>
            <a:endParaRPr lang="de-DE" dirty="0"/>
          </a:p>
        </p:txBody>
      </p:sp>
      <p:sp>
        <p:nvSpPr>
          <p:cNvPr id="5" name="Foliennummernplatzhalter 4"/>
          <p:cNvSpPr>
            <a:spLocks noGrp="1"/>
          </p:cNvSpPr>
          <p:nvPr>
            <p:ph type="sldNum" sz="quarter" idx="12"/>
          </p:nvPr>
        </p:nvSpPr>
        <p:spPr/>
        <p:txBody>
          <a:bodyPr/>
          <a:lstStyle/>
          <a:p>
            <a:fld id="{A4C3AC81-E21C-9341-82F6-BD2125D02F3C}" type="slidenum">
              <a:rPr lang="de-DE" smtClean="0"/>
              <a:pPr/>
              <a:t>49</a:t>
            </a:fld>
            <a:endParaRPr lang="de-DE" dirty="0"/>
          </a:p>
        </p:txBody>
      </p:sp>
      <p:graphicFrame>
        <p:nvGraphicFramePr>
          <p:cNvPr id="8" name="Diagramm 7"/>
          <p:cNvGraphicFramePr/>
          <p:nvPr/>
        </p:nvGraphicFramePr>
        <p:xfrm>
          <a:off x="76200" y="1447800"/>
          <a:ext cx="3009900" cy="4064000"/>
        </p:xfrm>
        <a:graphic>
          <a:graphicData uri="http://schemas.openxmlformats.org/drawingml/2006/diagram">
            <a: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37000"/>
          </a:blip>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Unterschiede ?!!?!!?!!</a:t>
            </a:r>
            <a:endParaRPr lang="de-DE" dirty="0"/>
          </a:p>
        </p:txBody>
      </p:sp>
      <p:pic>
        <p:nvPicPr>
          <p:cNvPr id="12" name="Inhaltsplatzhalter 11" descr="IMG_1942.JPG"/>
          <p:cNvPicPr>
            <a:picLocks noGrp="1" noChangeAspect="1"/>
          </p:cNvPicPr>
          <p:nvPr>
            <p:ph sz="half" idx="2"/>
          </p:nvPr>
        </p:nvPicPr>
        <p:blipFill>
          <a:blip r:embed="rId4"/>
          <a:srcRect t="-25839" b="-25839"/>
          <a:stretch>
            <a:fillRect/>
          </a:stretch>
        </p:blipFill>
        <p:spPr>
          <a:xfrm>
            <a:off x="4419601" y="1735140"/>
            <a:ext cx="3433267" cy="3905633"/>
          </a:xfrm>
        </p:spPr>
      </p:pic>
      <p:sp>
        <p:nvSpPr>
          <p:cNvPr id="7" name="Foliennummernplatzhalter 6"/>
          <p:cNvSpPr>
            <a:spLocks noGrp="1"/>
          </p:cNvSpPr>
          <p:nvPr>
            <p:ph type="sldNum" sz="quarter" idx="12"/>
          </p:nvPr>
        </p:nvSpPr>
        <p:spPr/>
        <p:txBody>
          <a:bodyPr/>
          <a:lstStyle/>
          <a:p>
            <a:fld id="{A4C3AC81-E21C-9341-82F6-BD2125D02F3C}" type="slidenum">
              <a:rPr lang="de-DE" smtClean="0"/>
              <a:pPr/>
              <a:t>5</a:t>
            </a:fld>
            <a:endParaRPr lang="de-DE"/>
          </a:p>
        </p:txBody>
      </p:sp>
      <p:sp>
        <p:nvSpPr>
          <p:cNvPr id="8" name="Fußzeilenplatzhalter 7"/>
          <p:cNvSpPr>
            <a:spLocks noGrp="1"/>
          </p:cNvSpPr>
          <p:nvPr>
            <p:ph type="ftr" sz="quarter" idx="11"/>
          </p:nvPr>
        </p:nvSpPr>
        <p:spPr/>
        <p:txBody>
          <a:bodyPr/>
          <a:lstStyle/>
          <a:p>
            <a:r>
              <a:rPr lang="de-DE" smtClean="0"/>
              <a:t>www.fehrfeld.de</a:t>
            </a:r>
            <a:endParaRPr lang="de-DE"/>
          </a:p>
        </p:txBody>
      </p:sp>
      <p:sp>
        <p:nvSpPr>
          <p:cNvPr id="9" name="Fußzeilenplatzhalter 8"/>
          <p:cNvSpPr txBox="1">
            <a:spLocks/>
          </p:cNvSpPr>
          <p:nvPr/>
        </p:nvSpPr>
        <p:spPr>
          <a:xfrm>
            <a:off x="1066800" y="6172201"/>
            <a:ext cx="7313613" cy="331716"/>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smtClean="0">
                <a:ln>
                  <a:noFill/>
                </a:ln>
                <a:solidFill>
                  <a:srgbClr val="3366FF"/>
                </a:solidFill>
                <a:effectLst/>
                <a:uLnTx/>
                <a:uFillTx/>
                <a:latin typeface="Lucida Sans"/>
                <a:ea typeface="+mn-ea"/>
                <a:cs typeface="+mn-cs"/>
              </a:rPr>
              <a:t>www.fehrfeld.de</a:t>
            </a:r>
            <a:endParaRPr kumimoji="0" lang="de-DE" sz="1100" b="0" i="0" u="none" strike="noStrike" kern="1200" cap="none" spc="0" normalizeH="0" baseline="0" noProof="0" dirty="0">
              <a:ln>
                <a:noFill/>
              </a:ln>
              <a:solidFill>
                <a:srgbClr val="3366FF"/>
              </a:solidFill>
              <a:effectLst/>
              <a:uLnTx/>
              <a:uFillTx/>
              <a:latin typeface="Lucida Sans"/>
              <a:ea typeface="+mn-ea"/>
              <a:cs typeface="+mn-cs"/>
            </a:endParaRPr>
          </a:p>
        </p:txBody>
      </p:sp>
      <p:pic>
        <p:nvPicPr>
          <p:cNvPr id="10" name="Bild 9"/>
          <p:cNvPicPr>
            <a:picLocks noChangeAspect="1"/>
          </p:cNvPicPr>
          <p:nvPr/>
        </p:nvPicPr>
        <p:blipFill>
          <a:blip r:embed="rId5"/>
          <a:stretch>
            <a:fillRect/>
          </a:stretch>
        </p:blipFill>
        <p:spPr>
          <a:xfrm>
            <a:off x="1727088" y="2438400"/>
            <a:ext cx="2082540" cy="253968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Ausblick</a:t>
            </a:r>
            <a:endParaRPr lang="de-DE" dirty="0"/>
          </a:p>
        </p:txBody>
      </p:sp>
      <p:sp>
        <p:nvSpPr>
          <p:cNvPr id="3" name="Fußzeilenplatzhalter 2"/>
          <p:cNvSpPr>
            <a:spLocks noGrp="1"/>
          </p:cNvSpPr>
          <p:nvPr>
            <p:ph type="ftr" sz="quarter" idx="11"/>
          </p:nvPr>
        </p:nvSpPr>
        <p:spPr/>
        <p:txBody>
          <a:bodyPr/>
          <a:lstStyle/>
          <a:p>
            <a:r>
              <a:rPr lang="de-DE" dirty="0" smtClean="0"/>
              <a:t>www.fehrfeld.de</a:t>
            </a:r>
            <a:endParaRPr lang="de-DE" dirty="0"/>
          </a:p>
        </p:txBody>
      </p:sp>
      <p:sp>
        <p:nvSpPr>
          <p:cNvPr id="4" name="Foliennummernplatzhalter 3"/>
          <p:cNvSpPr>
            <a:spLocks noGrp="1"/>
          </p:cNvSpPr>
          <p:nvPr>
            <p:ph type="sldNum" sz="quarter" idx="12"/>
          </p:nvPr>
        </p:nvSpPr>
        <p:spPr/>
        <p:txBody>
          <a:bodyPr/>
          <a:lstStyle/>
          <a:p>
            <a:fld id="{A4C3AC81-E21C-9341-82F6-BD2125D02F3C}" type="slidenum">
              <a:rPr lang="de-DE" smtClean="0"/>
              <a:pPr/>
              <a:t>50</a:t>
            </a:fld>
            <a:endParaRPr lang="de-DE"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2000" dirty="0" smtClean="0"/>
              <a:t>Wie könnten </a:t>
            </a:r>
            <a:r>
              <a:rPr lang="de-DE" sz="2000" dirty="0" err="1" smtClean="0"/>
              <a:t>TherapeutInnen</a:t>
            </a:r>
            <a:r>
              <a:rPr lang="de-DE" sz="2000" dirty="0" smtClean="0"/>
              <a:t> unter den gegenwärtigen Bedingungen kreativ bleiben ?</a:t>
            </a:r>
            <a:endParaRPr lang="de-DE" sz="2000" dirty="0"/>
          </a:p>
        </p:txBody>
      </p:sp>
      <p:sp>
        <p:nvSpPr>
          <p:cNvPr id="2" name="Fußzeilenplatzhalter 1"/>
          <p:cNvSpPr>
            <a:spLocks noGrp="1"/>
          </p:cNvSpPr>
          <p:nvPr>
            <p:ph type="ftr" sz="quarter" idx="11"/>
          </p:nvPr>
        </p:nvSpPr>
        <p:spPr/>
        <p:txBody>
          <a:bodyPr/>
          <a:lstStyle/>
          <a:p>
            <a:r>
              <a:rPr lang="de-DE" smtClean="0"/>
              <a:t>www.fehrfeld.de</a:t>
            </a:r>
            <a:endParaRPr lang="de-DE"/>
          </a:p>
        </p:txBody>
      </p:sp>
      <p:sp>
        <p:nvSpPr>
          <p:cNvPr id="3" name="Foliennummernplatzhalter 2"/>
          <p:cNvSpPr>
            <a:spLocks noGrp="1"/>
          </p:cNvSpPr>
          <p:nvPr>
            <p:ph type="sldNum" sz="quarter" idx="12"/>
          </p:nvPr>
        </p:nvSpPr>
        <p:spPr/>
        <p:txBody>
          <a:bodyPr/>
          <a:lstStyle/>
          <a:p>
            <a:fld id="{A4C3AC81-E21C-9341-82F6-BD2125D02F3C}" type="slidenum">
              <a:rPr lang="de-DE" smtClean="0"/>
              <a:pPr/>
              <a:t>51</a:t>
            </a:fld>
            <a:endParaRPr lang="de-DE"/>
          </a:p>
        </p:txBody>
      </p:sp>
      <p:grpSp>
        <p:nvGrpSpPr>
          <p:cNvPr id="5" name="Group 2"/>
          <p:cNvGrpSpPr>
            <a:grpSpLocks noChangeAspect="1"/>
          </p:cNvGrpSpPr>
          <p:nvPr/>
        </p:nvGrpSpPr>
        <p:grpSpPr bwMode="auto">
          <a:xfrm>
            <a:off x="3352800" y="3065058"/>
            <a:ext cx="2438400" cy="1430741"/>
            <a:chOff x="2821" y="1183"/>
            <a:chExt cx="4993" cy="2689"/>
          </a:xfrm>
        </p:grpSpPr>
        <p:sp>
          <p:nvSpPr>
            <p:cNvPr id="6" name="AutoShape 3"/>
            <p:cNvSpPr>
              <a:spLocks noChangeAspect="1" noChangeArrowheads="1" noTextEdit="1"/>
            </p:cNvSpPr>
            <p:nvPr/>
          </p:nvSpPr>
          <p:spPr bwMode="auto">
            <a:xfrm>
              <a:off x="2821" y="1183"/>
              <a:ext cx="4993" cy="2689"/>
            </a:xfrm>
            <a:prstGeom prst="rect">
              <a:avLst/>
            </a:prstGeom>
            <a:solidFill>
              <a:srgbClr val="C0C0C0">
                <a:alpha val="17999"/>
              </a:srgbClr>
            </a:solidFill>
            <a:ln w="57150">
              <a:solidFill>
                <a:srgbClr val="C0C0C0"/>
              </a:solidFill>
              <a:prstDash val="lgDashDot"/>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 name="Text Box 17"/>
            <p:cNvSpPr txBox="1">
              <a:spLocks noChangeArrowheads="1"/>
            </p:cNvSpPr>
            <p:nvPr/>
          </p:nvSpPr>
          <p:spPr bwMode="auto">
            <a:xfrm>
              <a:off x="4202" y="1567"/>
              <a:ext cx="2561" cy="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000" b="1" i="0" u="none" strike="noStrike" cap="none" spc="100" normalizeH="0" baseline="0" dirty="0" smtClean="0">
                  <a:ln>
                    <a:noFill/>
                  </a:ln>
                  <a:solidFill>
                    <a:schemeClr val="tx1"/>
                  </a:solidFill>
                  <a:effectLst/>
                  <a:latin typeface="Lucida Sans"/>
                  <a:ea typeface="Times New Roman" charset="0"/>
                </a:rPr>
                <a:t>Kreative Kooperation</a:t>
              </a:r>
            </a:p>
            <a:p>
              <a:pPr marL="0" marR="0" lvl="0" indent="0" algn="ctr" defTabSz="914400" rtl="0" eaLnBrk="1" fontAlgn="base" latinLnBrk="0" hangingPunct="1">
                <a:lnSpc>
                  <a:spcPct val="100000"/>
                </a:lnSpc>
                <a:spcBef>
                  <a:spcPct val="0"/>
                </a:spcBef>
                <a:spcAft>
                  <a:spcPct val="0"/>
                </a:spcAft>
                <a:buClrTx/>
                <a:buSzTx/>
                <a:buFontTx/>
                <a:buNone/>
                <a:tabLst/>
              </a:pPr>
              <a:endParaRPr lang="de-DE" sz="1200" b="1" spc="100" dirty="0" smtClean="0">
                <a:latin typeface="Lucida Sans"/>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000" b="1" i="0" u="none" strike="noStrike" cap="none" spc="100" normalizeH="0" baseline="0" dirty="0" smtClean="0">
                  <a:ln>
                    <a:noFill/>
                  </a:ln>
                  <a:solidFill>
                    <a:schemeClr val="tx1"/>
                  </a:solidFill>
                  <a:effectLst/>
                  <a:latin typeface="Lucida Sans"/>
                  <a:ea typeface="Times New Roman" charset="0"/>
                </a:rPr>
                <a:t>Kreative Fähigkeiten</a:t>
              </a:r>
              <a:endParaRPr kumimoji="0" lang="de-DE" sz="1000" b="1" i="0" u="none" strike="noStrike" cap="none" spc="100" normalizeH="0" baseline="0" dirty="0">
                <a:ln>
                  <a:noFill/>
                </a:ln>
                <a:solidFill>
                  <a:schemeClr val="tx1"/>
                </a:solidFill>
                <a:effectLst/>
                <a:latin typeface="Lucida Sans"/>
                <a:ea typeface="Times New Roman" charset="0"/>
              </a:endParaRPr>
            </a:p>
          </p:txBody>
        </p:sp>
        <p:sp>
          <p:nvSpPr>
            <p:cNvPr id="21" name="Text Box 18"/>
            <p:cNvSpPr txBox="1">
              <a:spLocks noChangeArrowheads="1"/>
            </p:cNvSpPr>
            <p:nvPr/>
          </p:nvSpPr>
          <p:spPr bwMode="auto">
            <a:xfrm>
              <a:off x="2821" y="1183"/>
              <a:ext cx="1728" cy="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Times New Roman" charset="0"/>
                <a:ea typeface="Times New Roman" charset="0"/>
              </a:endParaRPr>
            </a:p>
          </p:txBody>
        </p:sp>
      </p:grpSp>
      <p:sp>
        <p:nvSpPr>
          <p:cNvPr id="25" name="Pfeil nach unten 24"/>
          <p:cNvSpPr/>
          <p:nvPr/>
        </p:nvSpPr>
        <p:spPr>
          <a:xfrm>
            <a:off x="4983481" y="1981200"/>
            <a:ext cx="294448"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Pfeil nach unten 25"/>
          <p:cNvSpPr/>
          <p:nvPr/>
        </p:nvSpPr>
        <p:spPr>
          <a:xfrm>
            <a:off x="4027230" y="1981200"/>
            <a:ext cx="294448"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Pfeil nach oben 26"/>
          <p:cNvSpPr/>
          <p:nvPr/>
        </p:nvSpPr>
        <p:spPr>
          <a:xfrm flipH="1">
            <a:off x="4072949" y="4876800"/>
            <a:ext cx="248729" cy="762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Pfeil nach oben 27"/>
          <p:cNvSpPr/>
          <p:nvPr/>
        </p:nvSpPr>
        <p:spPr>
          <a:xfrm flipH="1">
            <a:off x="4983481" y="4876800"/>
            <a:ext cx="248729" cy="762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Pfeil nach rechts 28"/>
          <p:cNvSpPr/>
          <p:nvPr/>
        </p:nvSpPr>
        <p:spPr>
          <a:xfrm>
            <a:off x="1600200" y="3430077"/>
            <a:ext cx="1371600" cy="4564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Pfeil nach links 29"/>
          <p:cNvSpPr/>
          <p:nvPr/>
        </p:nvSpPr>
        <p:spPr>
          <a:xfrm>
            <a:off x="6172200" y="3430077"/>
            <a:ext cx="1143000" cy="4564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Ausblick</a:t>
            </a:r>
            <a:endParaRPr lang="de-DE" dirty="0"/>
          </a:p>
        </p:txBody>
      </p:sp>
      <p:sp>
        <p:nvSpPr>
          <p:cNvPr id="3" name="Fußzeilenplatzhalter 2"/>
          <p:cNvSpPr>
            <a:spLocks noGrp="1"/>
          </p:cNvSpPr>
          <p:nvPr>
            <p:ph type="ftr" sz="quarter" idx="11"/>
          </p:nvPr>
        </p:nvSpPr>
        <p:spPr/>
        <p:txBody>
          <a:bodyPr/>
          <a:lstStyle/>
          <a:p>
            <a:r>
              <a:rPr lang="de-DE" dirty="0" smtClean="0"/>
              <a:t>www.fehrfeld.de</a:t>
            </a:r>
            <a:endParaRPr lang="de-DE" dirty="0"/>
          </a:p>
        </p:txBody>
      </p:sp>
      <p:sp>
        <p:nvSpPr>
          <p:cNvPr id="4" name="Foliennummernplatzhalter 3"/>
          <p:cNvSpPr>
            <a:spLocks noGrp="1"/>
          </p:cNvSpPr>
          <p:nvPr>
            <p:ph type="sldNum" sz="quarter" idx="12"/>
          </p:nvPr>
        </p:nvSpPr>
        <p:spPr/>
        <p:txBody>
          <a:bodyPr/>
          <a:lstStyle/>
          <a:p>
            <a:fld id="{A4C3AC81-E21C-9341-82F6-BD2125D02F3C}" type="slidenum">
              <a:rPr lang="de-DE" smtClean="0"/>
              <a:pPr/>
              <a:t>52</a:t>
            </a:fld>
            <a:endParaRPr lang="de-DE" dirty="0"/>
          </a:p>
        </p:txBody>
      </p:sp>
      <p:pic>
        <p:nvPicPr>
          <p:cNvPr id="10" name="Bild 9" descr="images-1.jpg"/>
          <p:cNvPicPr>
            <a:picLocks noChangeAspect="1"/>
          </p:cNvPicPr>
          <p:nvPr/>
        </p:nvPicPr>
        <p:blipFill>
          <a:blip r:embed="rId4"/>
          <a:stretch>
            <a:fillRect/>
          </a:stretch>
        </p:blipFill>
        <p:spPr>
          <a:xfrm>
            <a:off x="2133600" y="2133600"/>
            <a:ext cx="1778000" cy="1295400"/>
          </a:xfrm>
          <a:prstGeom prst="rect">
            <a:avLst/>
          </a:prstGeom>
        </p:spPr>
      </p:pic>
      <p:pic>
        <p:nvPicPr>
          <p:cNvPr id="13" name="Bild 12" descr="images-3.jpg"/>
          <p:cNvPicPr>
            <a:picLocks noChangeAspect="1"/>
          </p:cNvPicPr>
          <p:nvPr/>
        </p:nvPicPr>
        <p:blipFill>
          <a:blip r:embed="rId5"/>
          <a:stretch>
            <a:fillRect/>
          </a:stretch>
        </p:blipFill>
        <p:spPr>
          <a:xfrm>
            <a:off x="5486400" y="2133600"/>
            <a:ext cx="1714500" cy="11176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 </a:t>
            </a:r>
            <a:endParaRPr lang="de-DE" dirty="0"/>
          </a:p>
        </p:txBody>
      </p:sp>
      <p:sp>
        <p:nvSpPr>
          <p:cNvPr id="3" name="Fußzeilenplatzhalter 2"/>
          <p:cNvSpPr>
            <a:spLocks noGrp="1"/>
          </p:cNvSpPr>
          <p:nvPr>
            <p:ph type="ftr" sz="quarter" idx="11"/>
          </p:nvPr>
        </p:nvSpPr>
        <p:spPr/>
        <p:txBody>
          <a:bodyPr/>
          <a:lstStyle/>
          <a:p>
            <a:r>
              <a:rPr lang="de-DE" dirty="0" smtClean="0"/>
              <a:t>www.fehrfeld.de</a:t>
            </a:r>
            <a:endParaRPr lang="de-DE" dirty="0"/>
          </a:p>
        </p:txBody>
      </p:sp>
      <p:sp>
        <p:nvSpPr>
          <p:cNvPr id="4" name="Foliennummernplatzhalter 3"/>
          <p:cNvSpPr>
            <a:spLocks noGrp="1"/>
          </p:cNvSpPr>
          <p:nvPr>
            <p:ph type="sldNum" sz="quarter" idx="12"/>
          </p:nvPr>
        </p:nvSpPr>
        <p:spPr/>
        <p:txBody>
          <a:bodyPr/>
          <a:lstStyle/>
          <a:p>
            <a:fld id="{A4C3AC81-E21C-9341-82F6-BD2125D02F3C}" type="slidenum">
              <a:rPr lang="de-DE" smtClean="0"/>
              <a:pPr/>
              <a:t>53</a:t>
            </a:fld>
            <a:endParaRPr lang="de-DE" dirty="0"/>
          </a:p>
        </p:txBody>
      </p:sp>
      <p:pic>
        <p:nvPicPr>
          <p:cNvPr id="5" name="Bild 4" descr="images.jpg"/>
          <p:cNvPicPr>
            <a:picLocks noChangeAspect="1"/>
          </p:cNvPicPr>
          <p:nvPr/>
        </p:nvPicPr>
        <p:blipFill>
          <a:blip r:embed="rId3"/>
          <a:stretch>
            <a:fillRect/>
          </a:stretch>
        </p:blipFill>
        <p:spPr>
          <a:xfrm>
            <a:off x="914400" y="5184945"/>
            <a:ext cx="1676400" cy="1143000"/>
          </a:xfrm>
          <a:prstGeom prst="rect">
            <a:avLst/>
          </a:prstGeom>
        </p:spPr>
      </p:pic>
      <p:pic>
        <p:nvPicPr>
          <p:cNvPr id="6" name="Bild 5" descr="LT-508757-CoverGross-20061009-090125.jpg"/>
          <p:cNvPicPr>
            <a:picLocks noChangeAspect="1"/>
          </p:cNvPicPr>
          <p:nvPr/>
        </p:nvPicPr>
        <p:blipFill>
          <a:blip r:embed="rId4"/>
          <a:stretch>
            <a:fillRect/>
          </a:stretch>
        </p:blipFill>
        <p:spPr>
          <a:xfrm>
            <a:off x="3359150" y="1371600"/>
            <a:ext cx="2425700" cy="2921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Das Weiße im Auge</a:t>
            </a:r>
            <a:endParaRPr lang="de-DE" dirty="0"/>
          </a:p>
        </p:txBody>
      </p:sp>
      <p:sp>
        <p:nvSpPr>
          <p:cNvPr id="12" name="Foliennummernplatzhalter 11"/>
          <p:cNvSpPr>
            <a:spLocks noGrp="1"/>
          </p:cNvSpPr>
          <p:nvPr>
            <p:ph type="sldNum" sz="quarter" idx="12"/>
          </p:nvPr>
        </p:nvSpPr>
        <p:spPr/>
        <p:txBody>
          <a:bodyPr/>
          <a:lstStyle/>
          <a:p>
            <a:fld id="{A4C3AC81-E21C-9341-82F6-BD2125D02F3C}" type="slidenum">
              <a:rPr lang="de-DE" smtClean="0"/>
              <a:pPr/>
              <a:t>6</a:t>
            </a:fld>
            <a:endParaRPr lang="de-DE"/>
          </a:p>
        </p:txBody>
      </p:sp>
      <p:sp>
        <p:nvSpPr>
          <p:cNvPr id="13" name="Fußzeilenplatzhalter 12"/>
          <p:cNvSpPr>
            <a:spLocks noGrp="1"/>
          </p:cNvSpPr>
          <p:nvPr>
            <p:ph type="ftr" sz="quarter" idx="11"/>
          </p:nvPr>
        </p:nvSpPr>
        <p:spPr/>
        <p:txBody>
          <a:bodyPr/>
          <a:lstStyle/>
          <a:p>
            <a:r>
              <a:rPr lang="de-DE" smtClean="0"/>
              <a:t>www.fehrfeld.de</a:t>
            </a:r>
            <a:endParaRPr lang="de-DE"/>
          </a:p>
        </p:txBody>
      </p:sp>
      <p:pic>
        <p:nvPicPr>
          <p:cNvPr id="8" name="Inhaltsplatzhalter 7" descr="barak-obama-bracelet.jpg"/>
          <p:cNvPicPr>
            <a:picLocks noGrp="1" noChangeAspect="1"/>
          </p:cNvPicPr>
          <p:nvPr>
            <p:ph idx="1"/>
          </p:nvPr>
        </p:nvPicPr>
        <p:blipFill>
          <a:blip r:embed="rId3"/>
          <a:srcRect l="-20083" r="-20083"/>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Anderen etwas zeigen</a:t>
            </a:r>
            <a:endParaRPr lang="de-DE" dirty="0"/>
          </a:p>
        </p:txBody>
      </p:sp>
      <p:pic>
        <p:nvPicPr>
          <p:cNvPr id="8" name="Inhaltsplatzhalter 7" descr="chimpKlein.jpg"/>
          <p:cNvPicPr>
            <a:picLocks noGrp="1" noChangeAspect="1"/>
          </p:cNvPicPr>
          <p:nvPr>
            <p:ph sz="half" idx="1"/>
          </p:nvPr>
        </p:nvPicPr>
        <p:blipFill>
          <a:blip r:embed="rId3"/>
          <a:srcRect t="-35318" b="-35318"/>
          <a:stretch>
            <a:fillRect/>
          </a:stretch>
        </p:blipFill>
        <p:spPr/>
      </p:pic>
      <p:pic>
        <p:nvPicPr>
          <p:cNvPr id="10" name="Inhaltsplatzhalter 9" descr="IMG_0207.JPG"/>
          <p:cNvPicPr>
            <a:picLocks noGrp="1" noChangeAspect="1"/>
          </p:cNvPicPr>
          <p:nvPr>
            <p:ph sz="half" idx="2"/>
          </p:nvPr>
        </p:nvPicPr>
        <p:blipFill>
          <a:blip r:embed="rId4"/>
          <a:srcRect t="-25839" b="-25839"/>
          <a:stretch>
            <a:fillRect/>
          </a:stretch>
        </p:blipFill>
        <p:spPr/>
      </p:pic>
      <p:sp>
        <p:nvSpPr>
          <p:cNvPr id="4" name="Fußzeilenplatzhalter 3"/>
          <p:cNvSpPr>
            <a:spLocks noGrp="1"/>
          </p:cNvSpPr>
          <p:nvPr>
            <p:ph type="ftr" sz="quarter" idx="11"/>
          </p:nvPr>
        </p:nvSpPr>
        <p:spPr/>
        <p:txBody>
          <a:bodyPr/>
          <a:lstStyle/>
          <a:p>
            <a:r>
              <a:rPr lang="de-DE" smtClean="0"/>
              <a:t>www.fehrfeld.de</a:t>
            </a:r>
            <a:endParaRPr lang="de-DE"/>
          </a:p>
        </p:txBody>
      </p:sp>
      <p:sp>
        <p:nvSpPr>
          <p:cNvPr id="5" name="Foliennummernplatzhalter 4"/>
          <p:cNvSpPr>
            <a:spLocks noGrp="1"/>
          </p:cNvSpPr>
          <p:nvPr>
            <p:ph type="sldNum" sz="quarter" idx="12"/>
          </p:nvPr>
        </p:nvSpPr>
        <p:spPr/>
        <p:txBody>
          <a:bodyPr/>
          <a:lstStyle/>
          <a:p>
            <a:fld id="{A4C3AC81-E21C-9341-82F6-BD2125D02F3C}" type="slidenum">
              <a:rPr lang="de-DE" smtClean="0"/>
              <a:pPr/>
              <a:t>7</a:t>
            </a:fld>
            <a:endParaRPr lang="de-DE"/>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smtClean="0"/>
              <a:t>www.fehrfeld.de</a:t>
            </a:r>
            <a:endParaRPr lang="de-DE"/>
          </a:p>
        </p:txBody>
      </p:sp>
      <p:sp>
        <p:nvSpPr>
          <p:cNvPr id="6" name="Foliennummernplatzhalter 5"/>
          <p:cNvSpPr>
            <a:spLocks noGrp="1"/>
          </p:cNvSpPr>
          <p:nvPr>
            <p:ph type="sldNum" sz="quarter" idx="12"/>
          </p:nvPr>
        </p:nvSpPr>
        <p:spPr/>
        <p:txBody>
          <a:bodyPr/>
          <a:lstStyle/>
          <a:p>
            <a:fld id="{A4C3AC81-E21C-9341-82F6-BD2125D02F3C}" type="slidenum">
              <a:rPr lang="de-DE" smtClean="0"/>
              <a:pPr/>
              <a:t>8</a:t>
            </a:fld>
            <a:endParaRPr lang="de-DE"/>
          </a:p>
        </p:txBody>
      </p:sp>
      <p:pic>
        <p:nvPicPr>
          <p:cNvPr id="8" name="Bild 7" descr="images-3.jpg"/>
          <p:cNvPicPr>
            <a:picLocks noChangeAspect="1"/>
          </p:cNvPicPr>
          <p:nvPr/>
        </p:nvPicPr>
        <p:blipFill>
          <a:blip r:embed="rId3"/>
          <a:stretch>
            <a:fillRect/>
          </a:stretch>
        </p:blipFill>
        <p:spPr>
          <a:xfrm>
            <a:off x="5251450" y="1454150"/>
            <a:ext cx="1651000" cy="1104900"/>
          </a:xfrm>
          <a:prstGeom prst="rect">
            <a:avLst/>
          </a:prstGeom>
        </p:spPr>
      </p:pic>
      <p:pic>
        <p:nvPicPr>
          <p:cNvPr id="9" name="Bild 8" descr="images-2.jpg"/>
          <p:cNvPicPr>
            <a:picLocks noChangeAspect="1"/>
          </p:cNvPicPr>
          <p:nvPr/>
        </p:nvPicPr>
        <p:blipFill>
          <a:blip r:embed="rId4"/>
          <a:stretch>
            <a:fillRect/>
          </a:stretch>
        </p:blipFill>
        <p:spPr>
          <a:xfrm>
            <a:off x="2673350" y="1454150"/>
            <a:ext cx="1371600" cy="1625600"/>
          </a:xfrm>
          <a:prstGeom prst="rect">
            <a:avLst/>
          </a:prstGeom>
        </p:spPr>
      </p:pic>
      <p:pic>
        <p:nvPicPr>
          <p:cNvPr id="10" name="Bild 9" descr="images-5.jpg"/>
          <p:cNvPicPr>
            <a:picLocks noChangeAspect="1"/>
          </p:cNvPicPr>
          <p:nvPr/>
        </p:nvPicPr>
        <p:blipFill>
          <a:blip r:embed="rId5"/>
          <a:stretch>
            <a:fillRect/>
          </a:stretch>
        </p:blipFill>
        <p:spPr>
          <a:xfrm>
            <a:off x="4648200" y="3276600"/>
            <a:ext cx="1206500" cy="16637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2400" dirty="0" smtClean="0"/>
              <a:t/>
            </a:r>
            <a:br>
              <a:rPr lang="de-DE" sz="2400" dirty="0" smtClean="0"/>
            </a:br>
            <a:r>
              <a:rPr lang="de-DE" sz="2400" dirty="0" smtClean="0"/>
              <a:t>Prozess gemeinsam geteilter Aufmerksamkeit und gegenseitiger Einfühlung</a:t>
            </a:r>
            <a:br>
              <a:rPr lang="de-DE" sz="2400" dirty="0" smtClean="0"/>
            </a:br>
            <a:r>
              <a:rPr lang="de-DE" sz="2400" dirty="0" smtClean="0"/>
              <a:t>(</a:t>
            </a:r>
            <a:r>
              <a:rPr lang="de-DE" sz="2400" dirty="0" err="1" smtClean="0"/>
              <a:t>Process</a:t>
            </a:r>
            <a:r>
              <a:rPr lang="de-DE" sz="2400" dirty="0" smtClean="0"/>
              <a:t> of </a:t>
            </a:r>
            <a:r>
              <a:rPr lang="de-DE" sz="2400" dirty="0" err="1" smtClean="0"/>
              <a:t>Shared</a:t>
            </a:r>
            <a:r>
              <a:rPr lang="de-DE" sz="2400" dirty="0" smtClean="0"/>
              <a:t> </a:t>
            </a:r>
            <a:r>
              <a:rPr lang="de-DE" sz="2400" dirty="0" err="1" smtClean="0"/>
              <a:t>Intentionality</a:t>
            </a:r>
            <a:r>
              <a:rPr lang="de-DE" sz="2400" dirty="0" smtClean="0"/>
              <a:t>)</a:t>
            </a:r>
            <a:br>
              <a:rPr lang="de-DE" sz="2400" dirty="0" smtClean="0"/>
            </a:br>
            <a:r>
              <a:rPr lang="de-DE" sz="2400" dirty="0" smtClean="0"/>
              <a:t> </a:t>
            </a:r>
            <a:br>
              <a:rPr lang="de-DE" sz="2400" dirty="0" smtClean="0"/>
            </a:br>
            <a:endParaRPr lang="de-DE" sz="2400" dirty="0"/>
          </a:p>
        </p:txBody>
      </p:sp>
      <p:pic>
        <p:nvPicPr>
          <p:cNvPr id="7" name="Inhaltsplatzhalter 6" descr="sc00012179.jpg"/>
          <p:cNvPicPr>
            <a:picLocks noGrp="1" noChangeAspect="1"/>
          </p:cNvPicPr>
          <p:nvPr>
            <p:ph idx="1"/>
          </p:nvPr>
        </p:nvPicPr>
        <p:blipFill>
          <a:blip r:embed="rId3"/>
          <a:srcRect l="-6562" r="-6562"/>
          <a:stretch>
            <a:fillRect/>
          </a:stretch>
        </p:blipFill>
        <p:spPr/>
      </p:pic>
      <p:sp>
        <p:nvSpPr>
          <p:cNvPr id="8" name="Textfeld 7"/>
          <p:cNvSpPr txBox="1"/>
          <p:nvPr/>
        </p:nvSpPr>
        <p:spPr>
          <a:xfrm>
            <a:off x="1295400" y="5886510"/>
            <a:ext cx="6477000" cy="400110"/>
          </a:xfrm>
          <a:prstGeom prst="rect">
            <a:avLst/>
          </a:prstGeom>
          <a:noFill/>
        </p:spPr>
        <p:txBody>
          <a:bodyPr wrap="square" rtlCol="0">
            <a:spAutoFit/>
          </a:bodyPr>
          <a:lstStyle/>
          <a:p>
            <a:r>
              <a:rPr lang="de-DE" sz="1000" dirty="0" smtClean="0">
                <a:latin typeface="Lucida Sans"/>
              </a:rPr>
              <a:t>Michael </a:t>
            </a:r>
            <a:r>
              <a:rPr lang="de-DE" sz="1000" dirty="0" err="1" smtClean="0">
                <a:latin typeface="Lucida Sans"/>
              </a:rPr>
              <a:t>Tomasello</a:t>
            </a:r>
            <a:r>
              <a:rPr lang="de-DE" sz="1000" dirty="0" smtClean="0">
                <a:latin typeface="Lucida Sans"/>
              </a:rPr>
              <a:t>, Max Planck Institute Leipzig </a:t>
            </a:r>
            <a:r>
              <a:rPr lang="de-DE" sz="1000" dirty="0" err="1" smtClean="0">
                <a:latin typeface="Lucida Sans"/>
              </a:rPr>
              <a:t>for</a:t>
            </a:r>
            <a:r>
              <a:rPr lang="de-DE" sz="1000" dirty="0" smtClean="0">
                <a:latin typeface="Lucida Sans"/>
              </a:rPr>
              <a:t> </a:t>
            </a:r>
            <a:r>
              <a:rPr lang="de-DE" sz="1000" dirty="0" err="1" smtClean="0">
                <a:latin typeface="Lucida Sans"/>
              </a:rPr>
              <a:t>Evolutionary</a:t>
            </a:r>
            <a:r>
              <a:rPr lang="de-DE" sz="1000" dirty="0" smtClean="0">
                <a:latin typeface="Lucida Sans"/>
              </a:rPr>
              <a:t> </a:t>
            </a:r>
            <a:r>
              <a:rPr lang="de-DE" sz="1000" dirty="0" err="1" smtClean="0">
                <a:latin typeface="Lucida Sans"/>
              </a:rPr>
              <a:t>Anthropology</a:t>
            </a:r>
            <a:r>
              <a:rPr lang="de-DE" sz="1000" dirty="0" smtClean="0">
                <a:latin typeface="Lucida Sans"/>
              </a:rPr>
              <a:t>, Department of </a:t>
            </a:r>
            <a:r>
              <a:rPr lang="de-DE" sz="1000" dirty="0" err="1" smtClean="0">
                <a:latin typeface="Lucida Sans"/>
              </a:rPr>
              <a:t>Developmental</a:t>
            </a:r>
            <a:r>
              <a:rPr lang="de-DE" sz="1000" dirty="0" smtClean="0">
                <a:latin typeface="Lucida Sans"/>
              </a:rPr>
              <a:t> and </a:t>
            </a:r>
            <a:r>
              <a:rPr lang="de-DE" sz="1000" dirty="0" err="1" smtClean="0">
                <a:latin typeface="Lucida Sans"/>
              </a:rPr>
              <a:t>Comparative</a:t>
            </a:r>
            <a:r>
              <a:rPr lang="de-DE" sz="1000" dirty="0" smtClean="0">
                <a:latin typeface="Lucida Sans"/>
              </a:rPr>
              <a:t> </a:t>
            </a:r>
            <a:r>
              <a:rPr lang="de-DE" sz="1000" dirty="0" err="1" smtClean="0">
                <a:latin typeface="Lucida Sans"/>
              </a:rPr>
              <a:t>Psychology</a:t>
            </a:r>
            <a:r>
              <a:rPr lang="de-DE" sz="1000" dirty="0" smtClean="0">
                <a:latin typeface="Lucida Sans"/>
              </a:rPr>
              <a:t> (</a:t>
            </a:r>
            <a:r>
              <a:rPr lang="de-DE" sz="1000" dirty="0" err="1" smtClean="0">
                <a:latin typeface="Lucida Sans"/>
              </a:rPr>
              <a:t>Qelle</a:t>
            </a:r>
            <a:r>
              <a:rPr lang="de-DE" sz="1000" dirty="0" smtClean="0">
                <a:latin typeface="Lucida Sans"/>
              </a:rPr>
              <a:t>: Zeit vom 8.4.2009)</a:t>
            </a:r>
          </a:p>
        </p:txBody>
      </p:sp>
      <p:sp>
        <p:nvSpPr>
          <p:cNvPr id="6" name="Foliennummernplatzhalter 5"/>
          <p:cNvSpPr>
            <a:spLocks noGrp="1"/>
          </p:cNvSpPr>
          <p:nvPr>
            <p:ph type="sldNum" sz="quarter" idx="12"/>
          </p:nvPr>
        </p:nvSpPr>
        <p:spPr/>
        <p:txBody>
          <a:bodyPr/>
          <a:lstStyle/>
          <a:p>
            <a:fld id="{A4C3AC81-E21C-9341-82F6-BD2125D02F3C}" type="slidenum">
              <a:rPr lang="de-DE" smtClean="0"/>
              <a:pPr/>
              <a:t>9</a:t>
            </a:fld>
            <a:endParaRPr lang="de-DE"/>
          </a:p>
        </p:txBody>
      </p:sp>
      <p:sp>
        <p:nvSpPr>
          <p:cNvPr id="9" name="Fußzeilenplatzhalter 8"/>
          <p:cNvSpPr>
            <a:spLocks noGrp="1"/>
          </p:cNvSpPr>
          <p:nvPr>
            <p:ph type="ftr" sz="quarter" idx="11"/>
          </p:nvPr>
        </p:nvSpPr>
        <p:spPr/>
        <p:txBody>
          <a:bodyPr/>
          <a:lstStyle/>
          <a:p>
            <a:r>
              <a:rPr lang="de-DE" dirty="0" err="1" smtClean="0"/>
              <a:t>www.fehrfeld.de</a:t>
            </a:r>
            <a:endParaRPr lang="de-DE"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Elare">
  <a:themeElements>
    <a:clrScheme name="Elare">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Elare">
      <a:majorFont>
        <a:latin typeface="Goudy Old Style"/>
        <a:ea typeface=""/>
        <a:cs typeface=""/>
        <a:font script="Jpan" typeface="ＭＳ Ｐ明朝"/>
      </a:majorFont>
      <a:minorFont>
        <a:latin typeface="Goudy Old Style"/>
        <a:ea typeface=""/>
        <a:cs typeface=""/>
        <a:font script="Jpan" typeface="ＭＳ Ｐ明朝"/>
      </a:minorFont>
    </a:fontScheme>
    <a:fmtScheme name="Elare">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Elare.thmx</Template>
  <TotalTime>0</TotalTime>
  <Words>6244</Words>
  <Application>Microsoft Macintosh PowerPoint</Application>
  <PresentationFormat>Bildschirmpräsentation (4:3)</PresentationFormat>
  <Paragraphs>694</Paragraphs>
  <Slides>53</Slides>
  <Notes>49</Notes>
  <HiddenSlides>0</HiddenSlides>
  <MMClips>0</MMClips>
  <ScaleCrop>false</ScaleCrop>
  <HeadingPairs>
    <vt:vector size="6" baseType="variant">
      <vt:variant>
        <vt:lpstr>Entwurfsvorlage</vt:lpstr>
      </vt:variant>
      <vt:variant>
        <vt:i4>1</vt:i4>
      </vt:variant>
      <vt:variant>
        <vt:lpstr>Verknüpfungen</vt:lpstr>
      </vt:variant>
      <vt:variant>
        <vt:i4>6</vt:i4>
      </vt:variant>
      <vt:variant>
        <vt:lpstr>Folientitel</vt:lpstr>
      </vt:variant>
      <vt:variant>
        <vt:i4>53</vt:i4>
      </vt:variant>
    </vt:vector>
  </HeadingPairs>
  <TitlesOfParts>
    <vt:vector size="60" baseType="lpstr">
      <vt:lpstr>Elare</vt:lpstr>
      <vt:lpstr>!OLE_LINK1</vt:lpstr>
      <vt:lpstr>Macintosh HD:Users:janbleckwedel:Desktop:U%CC%88bersichtsbla%CC%88tter:A3KreativeArrangements.doc!OLE_LINK1</vt:lpstr>
      <vt:lpstr>Macintosh HD:Users:janbleckwedel:JansOrdner:AlleTexte:SystThinAktion:TherapieinAktionVerlag:TEILI:I 4.FehlerFreunddoc.doc!OLE_LINK1</vt:lpstr>
      <vt:lpstr>Macintosh HD:Users:janbleckwedel:Desktop:U%CC%88bersichtsbla%CC%88tter:A2NavigationStationenmodell.doc!OLE_LINK2</vt:lpstr>
      <vt:lpstr>Macintosh HD:Users:janbleckwedel:Desktop:U%CC%88bersichtsbla%CC%88tter:A10Prozesssteuerung.doc!OLE_LINK4</vt:lpstr>
      <vt:lpstr>Macintosh HD:Users:janbleckwedel:Desktop:U%CC%88bersichtsbla%CC%88tter:A4ArbeitsfelderTa%CC%88tigkeiten.doc!OLE_LINK5</vt:lpstr>
      <vt:lpstr>Wie TherapeutInnen kreativ bleiben könn(t)en</vt:lpstr>
      <vt:lpstr>Überblick</vt:lpstr>
      <vt:lpstr>Kreative Kooperation</vt:lpstr>
      <vt:lpstr>Ähnlichkeiten 99 % !?</vt:lpstr>
      <vt:lpstr>Unterschiede ?!!?!!?!!</vt:lpstr>
      <vt:lpstr>Das Weiße im Auge</vt:lpstr>
      <vt:lpstr>Anderen etwas zeigen</vt:lpstr>
      <vt:lpstr>Folie 8</vt:lpstr>
      <vt:lpstr> Prozess gemeinsam geteilter Aufmerksamkeit und gegenseitiger Einfühlung (Process of Shared Intentionality)   </vt:lpstr>
      <vt:lpstr>Kreative Kooperation</vt:lpstr>
      <vt:lpstr>Kreative Kooperation: Liebe und Spiel sind das wesentliche Medium im Prozess der Zivilisation</vt:lpstr>
      <vt:lpstr>Kreative Kooperation</vt:lpstr>
      <vt:lpstr>Die therapeutische Situation als Kreative Kooperation</vt:lpstr>
      <vt:lpstr>Gestaltungsmöglichkeiten der therapeutischen Situation </vt:lpstr>
      <vt:lpstr>Folie 15</vt:lpstr>
      <vt:lpstr>Folie 16</vt:lpstr>
      <vt:lpstr>Folie 17</vt:lpstr>
      <vt:lpstr>Folie 18</vt:lpstr>
      <vt:lpstr>Folie 19</vt:lpstr>
      <vt:lpstr>Folie 20</vt:lpstr>
      <vt:lpstr>Folie 21</vt:lpstr>
      <vt:lpstr>Folie 22</vt:lpstr>
      <vt:lpstr>Folie 23</vt:lpstr>
      <vt:lpstr>Folie 24</vt:lpstr>
      <vt:lpstr>TherapeutInnen als Gestalter kreativer Arrangements für Veränderung und Entwicklung </vt:lpstr>
      <vt:lpstr>Folie 26</vt:lpstr>
      <vt:lpstr>Zirkulärer Prozess der Gestaltung</vt:lpstr>
      <vt:lpstr>Folie 28</vt:lpstr>
      <vt:lpstr>  Wie können Therapeuten kreative Kooperation unterstützen und anregen   </vt:lpstr>
      <vt:lpstr>Kreative Fähigkeiten</vt:lpstr>
      <vt:lpstr>Kreatives Feld</vt:lpstr>
      <vt:lpstr>Teamwork: Aufgaben und Verantwortlichkeiten in der Therapeutischen Situation</vt:lpstr>
      <vt:lpstr>Was ist hilfreich, wenn TherapeutInnen Therapie bewusst als kreative Situation gestalten wollen </vt:lpstr>
      <vt:lpstr>Mentale Modelle, die Kreativität und Experimentierfreude unterstützen</vt:lpstr>
      <vt:lpstr>Fehlerfreundlichkeit als Haltung</vt:lpstr>
      <vt:lpstr>Einladung zur Fehlerfreundlichkeit: Fehlerfreundliches Klima</vt:lpstr>
      <vt:lpstr>Fehleranalyse</vt:lpstr>
      <vt:lpstr>Fehlerfreundlichkeit als Prinzip</vt:lpstr>
      <vt:lpstr>Prinzip Fehlerfreundlichkeit</vt:lpstr>
      <vt:lpstr>Aktiv Abweichungen produzieren</vt:lpstr>
      <vt:lpstr>Drei fehlerfreundliche Aktivitäten </vt:lpstr>
      <vt:lpstr>Veränderungsprozesse felherfreundlich gestalten </vt:lpstr>
      <vt:lpstr>Methodenübergreifende Navigation</vt:lpstr>
      <vt:lpstr>Implikationen und Ziele der Pragmatischen Grundregel</vt:lpstr>
      <vt:lpstr>Zum Einsatz von Methoden und Techniken</vt:lpstr>
      <vt:lpstr>Klar strukturierende Prozesssteuerung</vt:lpstr>
      <vt:lpstr>Interaktive Präsenz </vt:lpstr>
      <vt:lpstr>Frei schweifende mehrdimensionale Aufmerksamkeit</vt:lpstr>
      <vt:lpstr> Interaktive Präsenz: mehrdimensionale, situative Achtsamkeit im Kontakt mit sich Selbst und Anderen</vt:lpstr>
      <vt:lpstr>Ausblick</vt:lpstr>
      <vt:lpstr>Wie könnten TherapeutInnen unter den gegenwärtigen Bedingungen kreativ bleiben ?</vt:lpstr>
      <vt:lpstr>Ausblick</vt:lpstr>
      <vt:lpstr> </vt:lpstr>
    </vt:vector>
  </TitlesOfParts>
  <Company>FehrfeldSupervision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Therapeuten kreativ bleiben können</dc:title>
  <dc:creator>Jan Bleckwedel</dc:creator>
  <cp:lastModifiedBy>Jan Bleckwedel</cp:lastModifiedBy>
  <cp:revision>21</cp:revision>
  <dcterms:created xsi:type="dcterms:W3CDTF">2013-04-04T15:25:09Z</dcterms:created>
  <dcterms:modified xsi:type="dcterms:W3CDTF">2013-04-04T15:26:42Z</dcterms:modified>
</cp:coreProperties>
</file>