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Override PartName="/ppt/diagrams/colors1.xml" ContentType="application/vnd.openxmlformats-officedocument.drawingml.diagramColors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diagrams/layout1.xml" ContentType="application/vnd.openxmlformats-officedocument.drawingml.diagram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Default Extension="pict" ContentType="image/pict"/>
  <Override PartName="/ppt/slides/slide26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diagrams/data1.xml" ContentType="application/vnd.openxmlformats-officedocument.drawingml.diagramData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diagrams/quickStyle1.xml" ContentType="application/vnd.openxmlformats-officedocument.drawingml.diagramStyl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4.xml" ContentType="application/vnd.openxmlformats-officedocument.presentationml.notesSlide+xml"/>
  <Override PartName="/ppt/slides/slide6.xml" ContentType="application/vnd.openxmlformats-officedocument.presentationml.slide+xml"/>
  <Override PartName="/ppt/diagrams/drawing1.xml" ContentType="application/vnd.ms-office.drawingml.diagramDrawing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Default Extension="pdf" ContentType="application/pdf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56" r:id="rId2"/>
    <p:sldId id="324" r:id="rId3"/>
    <p:sldId id="332" r:id="rId4"/>
    <p:sldId id="323" r:id="rId5"/>
    <p:sldId id="334" r:id="rId6"/>
    <p:sldId id="344" r:id="rId7"/>
    <p:sldId id="333" r:id="rId8"/>
    <p:sldId id="345" r:id="rId9"/>
    <p:sldId id="346" r:id="rId10"/>
    <p:sldId id="342" r:id="rId11"/>
    <p:sldId id="339" r:id="rId12"/>
    <p:sldId id="329" r:id="rId13"/>
    <p:sldId id="335" r:id="rId14"/>
    <p:sldId id="278" r:id="rId15"/>
    <p:sldId id="310" r:id="rId16"/>
    <p:sldId id="311" r:id="rId17"/>
    <p:sldId id="309" r:id="rId18"/>
    <p:sldId id="349" r:id="rId19"/>
    <p:sldId id="348" r:id="rId20"/>
    <p:sldId id="337" r:id="rId21"/>
    <p:sldId id="307" r:id="rId22"/>
    <p:sldId id="351" r:id="rId23"/>
    <p:sldId id="318" r:id="rId24"/>
    <p:sldId id="319" r:id="rId25"/>
    <p:sldId id="320" r:id="rId26"/>
    <p:sldId id="338" r:id="rId27"/>
    <p:sldId id="352" r:id="rId28"/>
    <p:sldId id="353" r:id="rId29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outline"/>
  <p:clrMru>
    <a:srgbClr val="004080"/>
    <a:srgbClr val="00FF80"/>
    <a:srgbClr val="008040"/>
    <a:srgbClr val="80FF00"/>
    <a:srgbClr val="8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02" autoAdjust="0"/>
    <p:restoredTop sz="64957" autoAdjust="0"/>
  </p:normalViewPr>
  <p:slideViewPr>
    <p:cSldViewPr snapToGrid="0" snapToObjects="1">
      <p:cViewPr varScale="1">
        <p:scale>
          <a:sx n="79" d="100"/>
          <a:sy n="79" d="100"/>
        </p:scale>
        <p:origin x="-173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DF5701-A66D-5D44-AEB9-9A0072B6F37D}" type="doc">
      <dgm:prSet loTypeId="urn:microsoft.com/office/officeart/2005/8/layout/venn2" loCatId="relationship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D0D13D80-F24F-FD4E-82D8-D0EE78FA22BC}">
      <dgm:prSet phldrT="[Text]"/>
      <dgm:spPr/>
      <dgm:t>
        <a:bodyPr/>
        <a:lstStyle/>
        <a:p>
          <a:r>
            <a:rPr lang="de-DE" b="1">
              <a:solidFill>
                <a:srgbClr val="800000"/>
              </a:solidFill>
            </a:rPr>
            <a:t>Umgebung</a:t>
          </a:r>
        </a:p>
      </dgm:t>
    </dgm:pt>
    <dgm:pt modelId="{D1CF54EB-8614-8B42-B941-5C47FEAF5421}" type="parTrans" cxnId="{D80A6B3B-3AC1-BA4C-A480-FDB09C804B4E}">
      <dgm:prSet/>
      <dgm:spPr/>
      <dgm:t>
        <a:bodyPr/>
        <a:lstStyle/>
        <a:p>
          <a:endParaRPr lang="de-DE"/>
        </a:p>
      </dgm:t>
    </dgm:pt>
    <dgm:pt modelId="{FD86EB3C-3BAD-6242-AE3C-62550F6C8426}" type="sibTrans" cxnId="{D80A6B3B-3AC1-BA4C-A480-FDB09C804B4E}">
      <dgm:prSet/>
      <dgm:spPr/>
      <dgm:t>
        <a:bodyPr/>
        <a:lstStyle/>
        <a:p>
          <a:endParaRPr lang="de-DE"/>
        </a:p>
      </dgm:t>
    </dgm:pt>
    <dgm:pt modelId="{5AA3115C-0798-8145-AEE1-0E203CF509C9}">
      <dgm:prSet phldrT="[Text]"/>
      <dgm:spPr/>
      <dgm:t>
        <a:bodyPr/>
        <a:lstStyle/>
        <a:p>
          <a:r>
            <a:rPr lang="de-DE" b="1">
              <a:solidFill>
                <a:srgbClr val="800000"/>
              </a:solidFill>
            </a:rPr>
            <a:t>Konstellation</a:t>
          </a:r>
        </a:p>
      </dgm:t>
    </dgm:pt>
    <dgm:pt modelId="{540384B0-84C0-8E4C-8AAD-EEA519409482}" type="parTrans" cxnId="{88A7F09C-15EF-4145-9B4D-BC0928503EF5}">
      <dgm:prSet/>
      <dgm:spPr/>
      <dgm:t>
        <a:bodyPr/>
        <a:lstStyle/>
        <a:p>
          <a:endParaRPr lang="de-DE"/>
        </a:p>
      </dgm:t>
    </dgm:pt>
    <dgm:pt modelId="{BBC3490A-ACB9-A547-A4B8-E0851078E3E9}" type="sibTrans" cxnId="{88A7F09C-15EF-4145-9B4D-BC0928503EF5}">
      <dgm:prSet/>
      <dgm:spPr/>
      <dgm:t>
        <a:bodyPr/>
        <a:lstStyle/>
        <a:p>
          <a:endParaRPr lang="de-DE"/>
        </a:p>
      </dgm:t>
    </dgm:pt>
    <dgm:pt modelId="{F637506C-CC0F-D442-A253-6D488E78F421}">
      <dgm:prSet phldrT="[Text]"/>
      <dgm:spPr/>
      <dgm:t>
        <a:bodyPr/>
        <a:lstStyle/>
        <a:p>
          <a:r>
            <a:rPr lang="de-DE" b="1">
              <a:solidFill>
                <a:srgbClr val="800000"/>
              </a:solidFill>
            </a:rPr>
            <a:t>Interaktion</a:t>
          </a:r>
        </a:p>
      </dgm:t>
    </dgm:pt>
    <dgm:pt modelId="{04ADEE12-22BF-AC48-AE49-575A233E82ED}" type="parTrans" cxnId="{5EFC25BA-1245-6D4E-BC31-7D9F628B60BD}">
      <dgm:prSet/>
      <dgm:spPr/>
      <dgm:t>
        <a:bodyPr/>
        <a:lstStyle/>
        <a:p>
          <a:endParaRPr lang="de-DE"/>
        </a:p>
      </dgm:t>
    </dgm:pt>
    <dgm:pt modelId="{54EC2568-7DC0-0E4F-99CE-7FAC4AAF4ACF}" type="sibTrans" cxnId="{5EFC25BA-1245-6D4E-BC31-7D9F628B60BD}">
      <dgm:prSet/>
      <dgm:spPr/>
      <dgm:t>
        <a:bodyPr/>
        <a:lstStyle/>
        <a:p>
          <a:endParaRPr lang="de-DE"/>
        </a:p>
      </dgm:t>
    </dgm:pt>
    <dgm:pt modelId="{6412822E-827C-0C47-BAE7-B6480F5F8438}">
      <dgm:prSet phldrT="[Text]"/>
      <dgm:spPr/>
      <dgm:t>
        <a:bodyPr/>
        <a:lstStyle/>
        <a:p>
          <a:r>
            <a:rPr lang="de-DE" b="1">
              <a:solidFill>
                <a:srgbClr val="800000"/>
              </a:solidFill>
            </a:rPr>
            <a:t>Person</a:t>
          </a:r>
          <a:br>
            <a:rPr lang="de-DE" b="1">
              <a:solidFill>
                <a:srgbClr val="800000"/>
              </a:solidFill>
            </a:rPr>
          </a:br>
          <a:r>
            <a:rPr lang="de-DE" b="1">
              <a:solidFill>
                <a:srgbClr val="800000"/>
              </a:solidFill>
            </a:rPr>
            <a:t>Leib</a:t>
          </a:r>
        </a:p>
      </dgm:t>
    </dgm:pt>
    <dgm:pt modelId="{E2B13D6C-53C0-6842-B71B-FBD863F563DC}" type="parTrans" cxnId="{7ADE3C00-541A-CC45-A056-256FDEFCE3BB}">
      <dgm:prSet/>
      <dgm:spPr/>
      <dgm:t>
        <a:bodyPr/>
        <a:lstStyle/>
        <a:p>
          <a:endParaRPr lang="de-DE"/>
        </a:p>
      </dgm:t>
    </dgm:pt>
    <dgm:pt modelId="{1501DC16-2CC5-184C-9929-B35567EFA3FA}" type="sibTrans" cxnId="{7ADE3C00-541A-CC45-A056-256FDEFCE3BB}">
      <dgm:prSet/>
      <dgm:spPr/>
      <dgm:t>
        <a:bodyPr/>
        <a:lstStyle/>
        <a:p>
          <a:endParaRPr lang="de-DE"/>
        </a:p>
      </dgm:t>
    </dgm:pt>
    <dgm:pt modelId="{6FCBE154-ECDE-5849-A419-EE33E202F99A}">
      <dgm:prSet/>
      <dgm:spPr/>
      <dgm:t>
        <a:bodyPr/>
        <a:lstStyle/>
        <a:p>
          <a:r>
            <a:rPr lang="de-DE" b="1">
              <a:solidFill>
                <a:srgbClr val="800000"/>
              </a:solidFill>
            </a:rPr>
            <a:t>Feld</a:t>
          </a:r>
        </a:p>
      </dgm:t>
    </dgm:pt>
    <dgm:pt modelId="{5DD2A141-AB00-464E-8F83-1EFB5338917F}" type="parTrans" cxnId="{FC596A58-F4EA-0142-A596-CA261013E3EB}">
      <dgm:prSet/>
      <dgm:spPr/>
      <dgm:t>
        <a:bodyPr/>
        <a:lstStyle/>
        <a:p>
          <a:endParaRPr lang="de-DE"/>
        </a:p>
      </dgm:t>
    </dgm:pt>
    <dgm:pt modelId="{EB0B037D-5967-E44C-BC3B-397E4D36BA13}" type="sibTrans" cxnId="{FC596A58-F4EA-0142-A596-CA261013E3EB}">
      <dgm:prSet/>
      <dgm:spPr/>
      <dgm:t>
        <a:bodyPr/>
        <a:lstStyle/>
        <a:p>
          <a:endParaRPr lang="de-DE"/>
        </a:p>
      </dgm:t>
    </dgm:pt>
    <dgm:pt modelId="{42702AA2-0538-FB44-BD2A-D4E44BEFB248}" type="pres">
      <dgm:prSet presAssocID="{DCDF5701-A66D-5D44-AEB9-9A0072B6F37D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8F71565C-A426-A746-85BC-D0C0EB2E3950}" type="pres">
      <dgm:prSet presAssocID="{DCDF5701-A66D-5D44-AEB9-9A0072B6F37D}" presName="comp1" presStyleCnt="0"/>
      <dgm:spPr/>
      <dgm:t>
        <a:bodyPr/>
        <a:lstStyle/>
        <a:p>
          <a:endParaRPr lang="de-DE"/>
        </a:p>
      </dgm:t>
    </dgm:pt>
    <dgm:pt modelId="{1832CF5F-6473-3744-A749-5777C906F0FD}" type="pres">
      <dgm:prSet presAssocID="{DCDF5701-A66D-5D44-AEB9-9A0072B6F37D}" presName="circle1" presStyleLbl="node1" presStyleIdx="0" presStyleCnt="5"/>
      <dgm:spPr/>
      <dgm:t>
        <a:bodyPr/>
        <a:lstStyle/>
        <a:p>
          <a:endParaRPr lang="de-DE"/>
        </a:p>
      </dgm:t>
    </dgm:pt>
    <dgm:pt modelId="{693B8339-9AD4-274C-984D-0A31716F9C7A}" type="pres">
      <dgm:prSet presAssocID="{DCDF5701-A66D-5D44-AEB9-9A0072B6F37D}" presName="c1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E49782C-04F1-7747-BBA5-F4904201C42D}" type="pres">
      <dgm:prSet presAssocID="{DCDF5701-A66D-5D44-AEB9-9A0072B6F37D}" presName="comp2" presStyleCnt="0"/>
      <dgm:spPr/>
      <dgm:t>
        <a:bodyPr/>
        <a:lstStyle/>
        <a:p>
          <a:endParaRPr lang="de-DE"/>
        </a:p>
      </dgm:t>
    </dgm:pt>
    <dgm:pt modelId="{F0AF7865-A51D-494B-B389-F95BE3A08026}" type="pres">
      <dgm:prSet presAssocID="{DCDF5701-A66D-5D44-AEB9-9A0072B6F37D}" presName="circle2" presStyleLbl="node1" presStyleIdx="1" presStyleCnt="5"/>
      <dgm:spPr/>
      <dgm:t>
        <a:bodyPr/>
        <a:lstStyle/>
        <a:p>
          <a:endParaRPr lang="de-DE"/>
        </a:p>
      </dgm:t>
    </dgm:pt>
    <dgm:pt modelId="{0416714C-2727-7A45-9B02-D001DF58EB42}" type="pres">
      <dgm:prSet presAssocID="{DCDF5701-A66D-5D44-AEB9-9A0072B6F37D}" presName="c2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640D38F-A185-0D4D-9C7E-B37065A39A9B}" type="pres">
      <dgm:prSet presAssocID="{DCDF5701-A66D-5D44-AEB9-9A0072B6F37D}" presName="comp3" presStyleCnt="0"/>
      <dgm:spPr/>
      <dgm:t>
        <a:bodyPr/>
        <a:lstStyle/>
        <a:p>
          <a:endParaRPr lang="de-DE"/>
        </a:p>
      </dgm:t>
    </dgm:pt>
    <dgm:pt modelId="{B02AB0B6-98D0-B64B-BE25-0E2486AD7A68}" type="pres">
      <dgm:prSet presAssocID="{DCDF5701-A66D-5D44-AEB9-9A0072B6F37D}" presName="circle3" presStyleLbl="node1" presStyleIdx="2" presStyleCnt="5"/>
      <dgm:spPr/>
      <dgm:t>
        <a:bodyPr/>
        <a:lstStyle/>
        <a:p>
          <a:endParaRPr lang="de-DE"/>
        </a:p>
      </dgm:t>
    </dgm:pt>
    <dgm:pt modelId="{5C4786C0-0A7A-BB43-894C-2B0001767C44}" type="pres">
      <dgm:prSet presAssocID="{DCDF5701-A66D-5D44-AEB9-9A0072B6F37D}" presName="c3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A832453-3745-D449-8FD6-CEFEB0B25C20}" type="pres">
      <dgm:prSet presAssocID="{DCDF5701-A66D-5D44-AEB9-9A0072B6F37D}" presName="comp4" presStyleCnt="0"/>
      <dgm:spPr/>
      <dgm:t>
        <a:bodyPr/>
        <a:lstStyle/>
        <a:p>
          <a:endParaRPr lang="de-DE"/>
        </a:p>
      </dgm:t>
    </dgm:pt>
    <dgm:pt modelId="{123F83FC-8CDB-D347-ADB1-0F4888BD2E55}" type="pres">
      <dgm:prSet presAssocID="{DCDF5701-A66D-5D44-AEB9-9A0072B6F37D}" presName="circle4" presStyleLbl="node1" presStyleIdx="3" presStyleCnt="5"/>
      <dgm:spPr/>
      <dgm:t>
        <a:bodyPr/>
        <a:lstStyle/>
        <a:p>
          <a:endParaRPr lang="de-DE"/>
        </a:p>
      </dgm:t>
    </dgm:pt>
    <dgm:pt modelId="{9B6D9CAA-CC66-0F4D-8157-BB1C9D80B9D2}" type="pres">
      <dgm:prSet presAssocID="{DCDF5701-A66D-5D44-AEB9-9A0072B6F37D}" presName="c4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A0A9E82-9906-5E4D-BE20-C545BBE88C68}" type="pres">
      <dgm:prSet presAssocID="{DCDF5701-A66D-5D44-AEB9-9A0072B6F37D}" presName="comp5" presStyleCnt="0"/>
      <dgm:spPr/>
      <dgm:t>
        <a:bodyPr/>
        <a:lstStyle/>
        <a:p>
          <a:endParaRPr lang="de-DE"/>
        </a:p>
      </dgm:t>
    </dgm:pt>
    <dgm:pt modelId="{905F7075-6664-DC4F-A45C-E79AFDBBBAC2}" type="pres">
      <dgm:prSet presAssocID="{DCDF5701-A66D-5D44-AEB9-9A0072B6F37D}" presName="circle5" presStyleLbl="node1" presStyleIdx="4" presStyleCnt="5"/>
      <dgm:spPr/>
      <dgm:t>
        <a:bodyPr/>
        <a:lstStyle/>
        <a:p>
          <a:endParaRPr lang="de-DE"/>
        </a:p>
      </dgm:t>
    </dgm:pt>
    <dgm:pt modelId="{CDCEC13F-8F30-0E42-9D5C-21366A18CFAF}" type="pres">
      <dgm:prSet presAssocID="{DCDF5701-A66D-5D44-AEB9-9A0072B6F37D}" presName="c5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6C9C933E-CAB3-6B4F-AFA9-CE7113094D2E}" type="presOf" srcId="{F637506C-CC0F-D442-A253-6D488E78F421}" destId="{123F83FC-8CDB-D347-ADB1-0F4888BD2E55}" srcOrd="0" destOrd="0" presId="urn:microsoft.com/office/officeart/2005/8/layout/venn2"/>
    <dgm:cxn modelId="{EB509EC0-86C7-3F44-AEDB-94576C8C7EFA}" type="presOf" srcId="{D0D13D80-F24F-FD4E-82D8-D0EE78FA22BC}" destId="{693B8339-9AD4-274C-984D-0A31716F9C7A}" srcOrd="1" destOrd="0" presId="urn:microsoft.com/office/officeart/2005/8/layout/venn2"/>
    <dgm:cxn modelId="{AA30A5DD-2645-6E46-8DF2-22229035E8A1}" type="presOf" srcId="{5AA3115C-0798-8145-AEE1-0E203CF509C9}" destId="{5C4786C0-0A7A-BB43-894C-2B0001767C44}" srcOrd="1" destOrd="0" presId="urn:microsoft.com/office/officeart/2005/8/layout/venn2"/>
    <dgm:cxn modelId="{5AF0D07A-A955-C14E-ABEC-F7FB397E5982}" type="presOf" srcId="{6FCBE154-ECDE-5849-A419-EE33E202F99A}" destId="{0416714C-2727-7A45-9B02-D001DF58EB42}" srcOrd="1" destOrd="0" presId="urn:microsoft.com/office/officeart/2005/8/layout/venn2"/>
    <dgm:cxn modelId="{D80A6B3B-3AC1-BA4C-A480-FDB09C804B4E}" srcId="{DCDF5701-A66D-5D44-AEB9-9A0072B6F37D}" destId="{D0D13D80-F24F-FD4E-82D8-D0EE78FA22BC}" srcOrd="0" destOrd="0" parTransId="{D1CF54EB-8614-8B42-B941-5C47FEAF5421}" sibTransId="{FD86EB3C-3BAD-6242-AE3C-62550F6C8426}"/>
    <dgm:cxn modelId="{995C2B1A-C1FF-7D46-B050-8D253E580F77}" type="presOf" srcId="{6FCBE154-ECDE-5849-A419-EE33E202F99A}" destId="{F0AF7865-A51D-494B-B389-F95BE3A08026}" srcOrd="0" destOrd="0" presId="urn:microsoft.com/office/officeart/2005/8/layout/venn2"/>
    <dgm:cxn modelId="{0C44D148-99E3-154C-9E79-AFFF684FA7F2}" type="presOf" srcId="{5AA3115C-0798-8145-AEE1-0E203CF509C9}" destId="{B02AB0B6-98D0-B64B-BE25-0E2486AD7A68}" srcOrd="0" destOrd="0" presId="urn:microsoft.com/office/officeart/2005/8/layout/venn2"/>
    <dgm:cxn modelId="{FC596A58-F4EA-0142-A596-CA261013E3EB}" srcId="{DCDF5701-A66D-5D44-AEB9-9A0072B6F37D}" destId="{6FCBE154-ECDE-5849-A419-EE33E202F99A}" srcOrd="1" destOrd="0" parTransId="{5DD2A141-AB00-464E-8F83-1EFB5338917F}" sibTransId="{EB0B037D-5967-E44C-BC3B-397E4D36BA13}"/>
    <dgm:cxn modelId="{216E84D0-96A7-2D4D-AC89-BD8569AD6C51}" type="presOf" srcId="{DCDF5701-A66D-5D44-AEB9-9A0072B6F37D}" destId="{42702AA2-0538-FB44-BD2A-D4E44BEFB248}" srcOrd="0" destOrd="0" presId="urn:microsoft.com/office/officeart/2005/8/layout/venn2"/>
    <dgm:cxn modelId="{250DCFF0-C812-2F43-ADE0-E350DF7B43DA}" type="presOf" srcId="{F637506C-CC0F-D442-A253-6D488E78F421}" destId="{9B6D9CAA-CC66-0F4D-8157-BB1C9D80B9D2}" srcOrd="1" destOrd="0" presId="urn:microsoft.com/office/officeart/2005/8/layout/venn2"/>
    <dgm:cxn modelId="{057D2ABE-AAA6-B046-9FF2-6A4A49DAD79F}" type="presOf" srcId="{D0D13D80-F24F-FD4E-82D8-D0EE78FA22BC}" destId="{1832CF5F-6473-3744-A749-5777C906F0FD}" srcOrd="0" destOrd="0" presId="urn:microsoft.com/office/officeart/2005/8/layout/venn2"/>
    <dgm:cxn modelId="{7ADE3C00-541A-CC45-A056-256FDEFCE3BB}" srcId="{DCDF5701-A66D-5D44-AEB9-9A0072B6F37D}" destId="{6412822E-827C-0C47-BAE7-B6480F5F8438}" srcOrd="4" destOrd="0" parTransId="{E2B13D6C-53C0-6842-B71B-FBD863F563DC}" sibTransId="{1501DC16-2CC5-184C-9929-B35567EFA3FA}"/>
    <dgm:cxn modelId="{88A7F09C-15EF-4145-9B4D-BC0928503EF5}" srcId="{DCDF5701-A66D-5D44-AEB9-9A0072B6F37D}" destId="{5AA3115C-0798-8145-AEE1-0E203CF509C9}" srcOrd="2" destOrd="0" parTransId="{540384B0-84C0-8E4C-8AAD-EEA519409482}" sibTransId="{BBC3490A-ACB9-A547-A4B8-E0851078E3E9}"/>
    <dgm:cxn modelId="{5EFC25BA-1245-6D4E-BC31-7D9F628B60BD}" srcId="{DCDF5701-A66D-5D44-AEB9-9A0072B6F37D}" destId="{F637506C-CC0F-D442-A253-6D488E78F421}" srcOrd="3" destOrd="0" parTransId="{04ADEE12-22BF-AC48-AE49-575A233E82ED}" sibTransId="{54EC2568-7DC0-0E4F-99CE-7FAC4AAF4ACF}"/>
    <dgm:cxn modelId="{8DC13EF7-6E93-4048-B117-960BA0084EA6}" type="presOf" srcId="{6412822E-827C-0C47-BAE7-B6480F5F8438}" destId="{CDCEC13F-8F30-0E42-9D5C-21366A18CFAF}" srcOrd="1" destOrd="0" presId="urn:microsoft.com/office/officeart/2005/8/layout/venn2"/>
    <dgm:cxn modelId="{37C08667-4BE2-2949-8C8D-B7977A8065C0}" type="presOf" srcId="{6412822E-827C-0C47-BAE7-B6480F5F8438}" destId="{905F7075-6664-DC4F-A45C-E79AFDBBBAC2}" srcOrd="0" destOrd="0" presId="urn:microsoft.com/office/officeart/2005/8/layout/venn2"/>
    <dgm:cxn modelId="{E9CB725C-64C9-0E4E-A2DC-7D4E9C25BAF3}" type="presParOf" srcId="{42702AA2-0538-FB44-BD2A-D4E44BEFB248}" destId="{8F71565C-A426-A746-85BC-D0C0EB2E3950}" srcOrd="0" destOrd="0" presId="urn:microsoft.com/office/officeart/2005/8/layout/venn2"/>
    <dgm:cxn modelId="{AB6B2AED-A82E-D943-B156-9348BFAE1869}" type="presParOf" srcId="{8F71565C-A426-A746-85BC-D0C0EB2E3950}" destId="{1832CF5F-6473-3744-A749-5777C906F0FD}" srcOrd="0" destOrd="0" presId="urn:microsoft.com/office/officeart/2005/8/layout/venn2"/>
    <dgm:cxn modelId="{81C4068E-2C1B-8348-ABC3-5CF8BF5AB2DF}" type="presParOf" srcId="{8F71565C-A426-A746-85BC-D0C0EB2E3950}" destId="{693B8339-9AD4-274C-984D-0A31716F9C7A}" srcOrd="1" destOrd="0" presId="urn:microsoft.com/office/officeart/2005/8/layout/venn2"/>
    <dgm:cxn modelId="{B25C66E2-3579-574C-92FC-33A6A3350BF4}" type="presParOf" srcId="{42702AA2-0538-FB44-BD2A-D4E44BEFB248}" destId="{3E49782C-04F1-7747-BBA5-F4904201C42D}" srcOrd="1" destOrd="0" presId="urn:microsoft.com/office/officeart/2005/8/layout/venn2"/>
    <dgm:cxn modelId="{D46354E0-F738-7242-A31D-3F282CD15CFB}" type="presParOf" srcId="{3E49782C-04F1-7747-BBA5-F4904201C42D}" destId="{F0AF7865-A51D-494B-B389-F95BE3A08026}" srcOrd="0" destOrd="0" presId="urn:microsoft.com/office/officeart/2005/8/layout/venn2"/>
    <dgm:cxn modelId="{873B8CFD-7151-F144-94D9-9366EB99BF85}" type="presParOf" srcId="{3E49782C-04F1-7747-BBA5-F4904201C42D}" destId="{0416714C-2727-7A45-9B02-D001DF58EB42}" srcOrd="1" destOrd="0" presId="urn:microsoft.com/office/officeart/2005/8/layout/venn2"/>
    <dgm:cxn modelId="{789FB08A-C646-0E4E-9AB5-8DB74B2A5BE4}" type="presParOf" srcId="{42702AA2-0538-FB44-BD2A-D4E44BEFB248}" destId="{0640D38F-A185-0D4D-9C7E-B37065A39A9B}" srcOrd="2" destOrd="0" presId="urn:microsoft.com/office/officeart/2005/8/layout/venn2"/>
    <dgm:cxn modelId="{034A41EA-AC1B-AB46-9B26-68E590484705}" type="presParOf" srcId="{0640D38F-A185-0D4D-9C7E-B37065A39A9B}" destId="{B02AB0B6-98D0-B64B-BE25-0E2486AD7A68}" srcOrd="0" destOrd="0" presId="urn:microsoft.com/office/officeart/2005/8/layout/venn2"/>
    <dgm:cxn modelId="{BC66C129-6127-A949-A7D1-000C2DF50562}" type="presParOf" srcId="{0640D38F-A185-0D4D-9C7E-B37065A39A9B}" destId="{5C4786C0-0A7A-BB43-894C-2B0001767C44}" srcOrd="1" destOrd="0" presId="urn:microsoft.com/office/officeart/2005/8/layout/venn2"/>
    <dgm:cxn modelId="{14B646EA-4FDD-004E-A021-0DBF29D473E3}" type="presParOf" srcId="{42702AA2-0538-FB44-BD2A-D4E44BEFB248}" destId="{5A832453-3745-D449-8FD6-CEFEB0B25C20}" srcOrd="3" destOrd="0" presId="urn:microsoft.com/office/officeart/2005/8/layout/venn2"/>
    <dgm:cxn modelId="{927418A6-D912-CA40-AB19-6D02D29AEC96}" type="presParOf" srcId="{5A832453-3745-D449-8FD6-CEFEB0B25C20}" destId="{123F83FC-8CDB-D347-ADB1-0F4888BD2E55}" srcOrd="0" destOrd="0" presId="urn:microsoft.com/office/officeart/2005/8/layout/venn2"/>
    <dgm:cxn modelId="{0AEDFF4B-E346-EB4A-ABF0-BF4587D60B32}" type="presParOf" srcId="{5A832453-3745-D449-8FD6-CEFEB0B25C20}" destId="{9B6D9CAA-CC66-0F4D-8157-BB1C9D80B9D2}" srcOrd="1" destOrd="0" presId="urn:microsoft.com/office/officeart/2005/8/layout/venn2"/>
    <dgm:cxn modelId="{8A78B4E5-BF22-4747-99D6-B19FC845B8E8}" type="presParOf" srcId="{42702AA2-0538-FB44-BD2A-D4E44BEFB248}" destId="{1A0A9E82-9906-5E4D-BE20-C545BBE88C68}" srcOrd="4" destOrd="0" presId="urn:microsoft.com/office/officeart/2005/8/layout/venn2"/>
    <dgm:cxn modelId="{9AC7E0DA-7A94-1644-9512-9D703C850B94}" type="presParOf" srcId="{1A0A9E82-9906-5E4D-BE20-C545BBE88C68}" destId="{905F7075-6664-DC4F-A45C-E79AFDBBBAC2}" srcOrd="0" destOrd="0" presId="urn:microsoft.com/office/officeart/2005/8/layout/venn2"/>
    <dgm:cxn modelId="{7428DDC0-4B5D-4C4E-970A-3F7885C10904}" type="presParOf" srcId="{1A0A9E82-9906-5E4D-BE20-C545BBE88C68}" destId="{CDCEC13F-8F30-0E42-9D5C-21366A18CFAF}" srcOrd="1" destOrd="0" presId="urn:microsoft.com/office/officeart/2005/8/layout/venn2"/>
  </dgm:cxnLst>
  <dgm:bg/>
  <dgm:whole>
    <a:ln>
      <a:solidFill>
        <a:srgbClr val="0000FF"/>
      </a:solidFill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832CF5F-6473-3744-A749-5777C906F0FD}">
      <dsp:nvSpPr>
        <dsp:cNvPr id="0" name=""/>
        <dsp:cNvSpPr/>
      </dsp:nvSpPr>
      <dsp:spPr>
        <a:xfrm>
          <a:off x="1966119" y="0"/>
          <a:ext cx="4572000" cy="4572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3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b="1" kern="1200">
              <a:solidFill>
                <a:srgbClr val="800000"/>
              </a:solidFill>
            </a:rPr>
            <a:t>Umgebung</a:t>
          </a:r>
        </a:p>
      </dsp:txBody>
      <dsp:txXfrm>
        <a:off x="3394869" y="228600"/>
        <a:ext cx="1714500" cy="457200"/>
      </dsp:txXfrm>
    </dsp:sp>
    <dsp:sp modelId="{F0AF7865-A51D-494B-B389-F95BE3A08026}">
      <dsp:nvSpPr>
        <dsp:cNvPr id="0" name=""/>
        <dsp:cNvSpPr/>
      </dsp:nvSpPr>
      <dsp:spPr>
        <a:xfrm>
          <a:off x="2309019" y="685799"/>
          <a:ext cx="3886200" cy="3886200"/>
        </a:xfrm>
        <a:prstGeom prst="ellipse">
          <a:avLst/>
        </a:prstGeom>
        <a:solidFill>
          <a:schemeClr val="accent3">
            <a:hueOff val="-2372881"/>
            <a:satOff val="-1559"/>
            <a:lumOff val="-3039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3">
              <a:hueOff val="-2372881"/>
              <a:satOff val="-1559"/>
              <a:lumOff val="-3039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b="1" kern="1200">
              <a:solidFill>
                <a:srgbClr val="800000"/>
              </a:solidFill>
            </a:rPr>
            <a:t>Feld</a:t>
          </a:r>
        </a:p>
      </dsp:txBody>
      <dsp:txXfrm>
        <a:off x="3414157" y="909256"/>
        <a:ext cx="1675923" cy="446913"/>
      </dsp:txXfrm>
    </dsp:sp>
    <dsp:sp modelId="{B02AB0B6-98D0-B64B-BE25-0E2486AD7A68}">
      <dsp:nvSpPr>
        <dsp:cNvPr id="0" name=""/>
        <dsp:cNvSpPr/>
      </dsp:nvSpPr>
      <dsp:spPr>
        <a:xfrm>
          <a:off x="2651919" y="1371599"/>
          <a:ext cx="3200400" cy="3200400"/>
        </a:xfrm>
        <a:prstGeom prst="ellipse">
          <a:avLst/>
        </a:prstGeom>
        <a:solidFill>
          <a:schemeClr val="accent3">
            <a:hueOff val="-4745762"/>
            <a:satOff val="-3118"/>
            <a:lumOff val="-6078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3">
              <a:hueOff val="-4745762"/>
              <a:satOff val="-3118"/>
              <a:lumOff val="-6078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b="1" kern="1200">
              <a:solidFill>
                <a:srgbClr val="800000"/>
              </a:solidFill>
            </a:rPr>
            <a:t>Konstellation</a:t>
          </a:r>
        </a:p>
      </dsp:txBody>
      <dsp:txXfrm>
        <a:off x="3424015" y="1592427"/>
        <a:ext cx="1656207" cy="441655"/>
      </dsp:txXfrm>
    </dsp:sp>
    <dsp:sp modelId="{123F83FC-8CDB-D347-ADB1-0F4888BD2E55}">
      <dsp:nvSpPr>
        <dsp:cNvPr id="0" name=""/>
        <dsp:cNvSpPr/>
      </dsp:nvSpPr>
      <dsp:spPr>
        <a:xfrm>
          <a:off x="2994818" y="2057399"/>
          <a:ext cx="2514600" cy="2514600"/>
        </a:xfrm>
        <a:prstGeom prst="ellipse">
          <a:avLst/>
        </a:prstGeom>
        <a:solidFill>
          <a:schemeClr val="accent3">
            <a:hueOff val="-7118643"/>
            <a:satOff val="-4677"/>
            <a:lumOff val="-9118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3">
              <a:hueOff val="-7118643"/>
              <a:satOff val="-4677"/>
              <a:lumOff val="-9118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b="1" kern="1200">
              <a:solidFill>
                <a:srgbClr val="800000"/>
              </a:solidFill>
            </a:rPr>
            <a:t>Interaktion</a:t>
          </a:r>
        </a:p>
      </dsp:txBody>
      <dsp:txXfrm>
        <a:off x="3573177" y="2283714"/>
        <a:ext cx="1357884" cy="452628"/>
      </dsp:txXfrm>
    </dsp:sp>
    <dsp:sp modelId="{905F7075-6664-DC4F-A45C-E79AFDBBBAC2}">
      <dsp:nvSpPr>
        <dsp:cNvPr id="0" name=""/>
        <dsp:cNvSpPr/>
      </dsp:nvSpPr>
      <dsp:spPr>
        <a:xfrm>
          <a:off x="3337719" y="2743199"/>
          <a:ext cx="1828800" cy="1828800"/>
        </a:xfrm>
        <a:prstGeom prst="ellipse">
          <a:avLst/>
        </a:prstGeom>
        <a:solidFill>
          <a:schemeClr val="accent3">
            <a:hueOff val="-9491525"/>
            <a:satOff val="-6236"/>
            <a:lumOff val="-12157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3">
              <a:hueOff val="-9491525"/>
              <a:satOff val="-6236"/>
              <a:lumOff val="-12157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b="1" kern="1200">
              <a:solidFill>
                <a:srgbClr val="800000"/>
              </a:solidFill>
            </a:rPr>
            <a:t>Person</a:t>
          </a:r>
          <a:br>
            <a:rPr lang="de-DE" sz="1500" b="1" kern="1200">
              <a:solidFill>
                <a:srgbClr val="800000"/>
              </a:solidFill>
            </a:rPr>
          </a:br>
          <a:r>
            <a:rPr lang="de-DE" sz="1500" b="1" kern="1200">
              <a:solidFill>
                <a:srgbClr val="800000"/>
              </a:solidFill>
            </a:rPr>
            <a:t>Leib</a:t>
          </a:r>
        </a:p>
      </dsp:txBody>
      <dsp:txXfrm>
        <a:off x="3605540" y="3200399"/>
        <a:ext cx="1293156" cy="914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01FDE-E427-D44B-ADB7-5A1762B5F2EF}" type="datetimeFigureOut">
              <a:rPr lang="de-DE" smtClean="0"/>
              <a:pPr/>
              <a:t>17.01.2016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357C64-3E0A-BC47-843A-57B9482C411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E9949B-9309-8748-882E-2949F48D7F8D}" type="datetimeFigureOut">
              <a:rPr lang="de-DE" smtClean="0"/>
              <a:pPr/>
              <a:t>17.01.2016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F00E2-4F43-EB4D-888E-253AA9ED9F5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Formale icon-Darstellung (aus </a:t>
            </a:r>
            <a:r>
              <a:rPr lang="de-DE" baseline="0"/>
              <a:t>Bleckwedel (2008.) Systemische Therapie in Aktion).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i="1" dirty="0"/>
              <a:t>Person – Interaktion – Konstellation – Feld – Umgebung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AC4BE-66CF-D447-83C0-9381F4542010}" type="slidenum">
              <a:rPr lang="de-DE" smtClean="0"/>
              <a:pPr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/>
              <a:t>Felderleben:</a:t>
            </a:r>
          </a:p>
          <a:p>
            <a:endParaRPr lang="de-DE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/>
              <a:t>Innehalten spüren. Feldwahrnehmung, Wahrnehmung von Atmosphären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Zitat 2: Bleckwedel (2008). Systemische Therapie in Aktion: S. 258:</a:t>
            </a:r>
            <a:endParaRPr lang="de-DE" baseline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/>
          </a:p>
          <a:p>
            <a:r>
              <a:rPr lang="de-DE" sz="12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Das Erleben von Sozialen Feldern ist jedem von uns gut bekannt...</a:t>
            </a:r>
          </a:p>
          <a:p>
            <a:r>
              <a:rPr lang="de-DE" sz="12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 betrittst eine Stadt wie New York, eine Kirche oder einen</a:t>
            </a:r>
          </a:p>
          <a:p>
            <a:r>
              <a:rPr lang="de-DE" sz="12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offenen Platz, und diese Orte beeinflussen als besondere Felder dein Empfinden.</a:t>
            </a:r>
          </a:p>
          <a:p>
            <a:r>
              <a:rPr lang="de-DE" sz="12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Oder du besuchst deine Ursprungsfamilie und tauchst in ein besonderes soziales</a:t>
            </a:r>
          </a:p>
          <a:p>
            <a:r>
              <a:rPr lang="de-DE" sz="12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Feld ein, ein Feld mit einer bestimmten Atmosphäre, einem Klima, einem Sound,</a:t>
            </a:r>
          </a:p>
          <a:p>
            <a:r>
              <a:rPr lang="de-DE" sz="12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 dieses Feld löst spezifische Resonanzen, Empfindungen, Gedanken, Affekte,</a:t>
            </a:r>
          </a:p>
          <a:p>
            <a:r>
              <a:rPr lang="de-DE" sz="12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oder Rollen in dir aus.</a:t>
            </a:r>
            <a:endParaRPr lang="de-DE" baseline="0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721F-5E4C-C84D-9E34-FDCF81012F68}" type="slidenum">
              <a:rPr lang="de-DE"/>
              <a:pPr>
                <a:defRPr/>
              </a:pPr>
              <a:t>12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/>
              <a:t>Vielfalt von systemischen Aktionstools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F00E2-4F43-EB4D-888E-253AA9ED9F54}" type="slidenum">
              <a:rPr lang="de-DE" smtClean="0"/>
              <a:pPr/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436563"/>
            <a:ext cx="4897438" cy="3671887"/>
          </a:xfrm>
          <a:ln/>
        </p:spPr>
      </p:sp>
      <p:sp>
        <p:nvSpPr>
          <p:cNvPr id="5734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5734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D38FD7-FF09-014B-9720-D81BC9A1BF98}" type="slidenum">
              <a:rPr lang="de-DE">
                <a:latin typeface="Arial" pitchFamily="-84" charset="0"/>
              </a:rPr>
              <a:pPr/>
              <a:t>15</a:t>
            </a:fld>
            <a:endParaRPr lang="de-DE">
              <a:latin typeface="Arial" pitchFamily="-8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436563"/>
            <a:ext cx="4897438" cy="3671887"/>
          </a:xfrm>
          <a:ln/>
        </p:spPr>
      </p:sp>
      <p:sp>
        <p:nvSpPr>
          <p:cNvPr id="5734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5734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D38FD7-FF09-014B-9720-D81BC9A1BF98}" type="slidenum">
              <a:rPr lang="de-DE">
                <a:latin typeface="Arial" pitchFamily="-84" charset="0"/>
              </a:rPr>
              <a:pPr/>
              <a:t>16</a:t>
            </a:fld>
            <a:endParaRPr lang="de-DE">
              <a:latin typeface="Arial" pitchFamily="-8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436563"/>
            <a:ext cx="4897438" cy="3671887"/>
          </a:xfrm>
          <a:ln/>
        </p:spPr>
      </p:sp>
      <p:sp>
        <p:nvSpPr>
          <p:cNvPr id="5734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5734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D38FD7-FF09-014B-9720-D81BC9A1BF98}" type="slidenum">
              <a:rPr lang="de-DE">
                <a:latin typeface="Arial" pitchFamily="-84" charset="0"/>
              </a:rPr>
              <a:pPr/>
              <a:t>17</a:t>
            </a:fld>
            <a:endParaRPr lang="de-DE">
              <a:latin typeface="Arial" pitchFamily="-8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835CDF-4942-C74D-8B0A-8A3EBCAF4468}" type="slidenum">
              <a:rPr lang="de-DE"/>
              <a:pPr>
                <a:defRPr/>
              </a:pPr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835CDF-4942-C74D-8B0A-8A3EBCAF4468}" type="slidenum">
              <a:rPr lang="de-DE"/>
              <a:pPr>
                <a:defRPr/>
              </a:pPr>
              <a:t>19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436563"/>
            <a:ext cx="4897438" cy="3671887"/>
          </a:xfrm>
          <a:ln/>
        </p:spPr>
      </p:sp>
      <p:sp>
        <p:nvSpPr>
          <p:cNvPr id="5734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5734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D38FD7-FF09-014B-9720-D81BC9A1BF98}" type="slidenum">
              <a:rPr lang="de-DE">
                <a:latin typeface="Arial" pitchFamily="-84" charset="0"/>
              </a:rPr>
              <a:pPr/>
              <a:t>20</a:t>
            </a:fld>
            <a:endParaRPr lang="de-DE">
              <a:latin typeface="Arial" pitchFamily="-8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/>
              <a:t>Bruce Chatwin story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F00E2-4F43-EB4D-888E-253AA9ED9F54}" type="slidenum">
              <a:rPr lang="de-DE" smtClean="0"/>
              <a:pPr/>
              <a:t>21</a:t>
            </a:fld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endParaRPr lang="de-DE"/>
          </a:p>
          <a:p>
            <a:endParaRPr lang="de-DE"/>
          </a:p>
          <a:p>
            <a:r>
              <a:rPr lang="de-DE"/>
              <a:t> </a:t>
            </a:r>
          </a:p>
          <a:p>
            <a:r>
              <a:rPr lang="de-DE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79E6D-93A5-9F4A-A230-04C9CCCA95EA}" type="slidenum">
              <a:rPr lang="de-DE"/>
              <a:pPr/>
              <a:t>22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Aspekte: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de-DE"/>
              <a:t>Jede höhere Ebene enthält alle Elemente der unteren Ebene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de-DE" baseline="0"/>
              <a:t>Jede erweiterte Perspektive/Dimension schließt alle vorherigen Dimensionen mit ein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de-DE" baseline="0"/>
              <a:t>Zwei Richtungen von Einfluss  </a:t>
            </a:r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721F-5E4C-C84D-9E34-FDCF81012F68}" type="slidenum">
              <a:rPr lang="de-DE"/>
              <a:pPr>
                <a:defRPr/>
              </a:pPr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E986A0-C815-CA48-89CA-5BF72F79A0EA}" type="slidenum">
              <a:rPr lang="de-DE"/>
              <a:pPr>
                <a:defRPr/>
              </a:pPr>
              <a:t>23</a:t>
            </a:fld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E986A0-C815-CA48-89CA-5BF72F79A0EA}" type="slidenum">
              <a:rPr lang="de-DE"/>
              <a:pPr>
                <a:defRPr/>
              </a:pPr>
              <a:t>24</a:t>
            </a:fld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E986A0-C815-CA48-89CA-5BF72F79A0EA}" type="slidenum">
              <a:rPr lang="de-DE"/>
              <a:pPr>
                <a:defRPr/>
              </a:pPr>
              <a:t>25</a:t>
            </a:fld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E986A0-C815-CA48-89CA-5BF72F79A0EA}" type="slidenum">
              <a:rPr lang="de-DE"/>
              <a:pPr>
                <a:defRPr/>
              </a:pPr>
              <a:t>26</a:t>
            </a:fld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Bitte Einfach assoziativ zuschauen!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AC4BE-66CF-D447-83C0-9381F4542010}" type="slidenum">
              <a:rPr lang="de-DE" smtClean="0"/>
              <a:pPr/>
              <a:t>27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Bitte Einfach assoziativ zuschauen!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AC4BE-66CF-D447-83C0-9381F4542010}" type="slidenum">
              <a:rPr lang="de-DE" smtClean="0"/>
              <a:pPr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Grafik aus: </a:t>
            </a:r>
            <a:r>
              <a:rPr lang="de-DE" baseline="0"/>
              <a:t>(Bleckwedel (2008.) Systemische Therapie in Aktion).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/>
              <a:t>Enge verknüpfung zwischen Limischen System (Emotionen) und Prozeduralem System (bewegung im Raum)</a:t>
            </a:r>
            <a:endParaRPr lang="de-DE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AC4BE-66CF-D447-83C0-9381F4542010}" type="slidenum">
              <a:rPr lang="de-DE" smtClean="0"/>
              <a:pPr/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baseline="0"/>
              <a:t>Auf der Bühne mit Mitspieler aus dem Publikum:</a:t>
            </a:r>
          </a:p>
          <a:p>
            <a:endParaRPr lang="de-DE" baseline="0"/>
          </a:p>
          <a:p>
            <a:r>
              <a:rPr lang="de-DE" baseline="0"/>
              <a:t>Manuel Neuer ist gewachsen und Torwart geworden.</a:t>
            </a:r>
          </a:p>
          <a:p>
            <a:endParaRPr lang="de-DE" baseline="0"/>
          </a:p>
          <a:p>
            <a:r>
              <a:rPr lang="de-DE" baseline="0"/>
              <a:t>Beispiel für Embidiment (Maja Storch)&amp;Refraiming:</a:t>
            </a:r>
          </a:p>
          <a:p>
            <a:endParaRPr lang="de-DE" baseline="0"/>
          </a:p>
          <a:p>
            <a:r>
              <a:rPr lang="de-DE" baseline="0"/>
              <a:t>Der Ball als Feind: körperlich empfinden (der soll hier nicht rein) + Aktionen</a:t>
            </a:r>
          </a:p>
          <a:p>
            <a:endParaRPr lang="de-DE" baseline="0"/>
          </a:p>
          <a:p>
            <a:r>
              <a:rPr lang="de-DE" baseline="0"/>
              <a:t>Refraiming: der Ball ist mein Freund: körperlich empfinden: den Freund immer im Auge behalten, dem Freund nah sein, den Freund festhalten und umarmen wollen</a:t>
            </a:r>
          </a:p>
          <a:p>
            <a:endParaRPr lang="de-DE" baseline="0"/>
          </a:p>
          <a:p>
            <a:endParaRPr lang="de-DE" baseline="0"/>
          </a:p>
          <a:p>
            <a:endParaRPr lang="de-DE" baseline="0"/>
          </a:p>
          <a:p>
            <a:endParaRPr lang="de-DE" baseline="0"/>
          </a:p>
          <a:p>
            <a:endParaRPr lang="de-DE" baseline="0"/>
          </a:p>
          <a:p>
            <a:endParaRPr lang="de-DE" baseline="0"/>
          </a:p>
          <a:p>
            <a:r>
              <a:rPr lang="de-DE" baseline="0"/>
              <a:t> </a:t>
            </a:r>
            <a:endParaRPr lang="de-DE"/>
          </a:p>
          <a:p>
            <a:endParaRPr lang="de-DE" baseline="0"/>
          </a:p>
          <a:p>
            <a:endParaRPr lang="de-DE" baseline="0"/>
          </a:p>
          <a:p>
            <a:r>
              <a:rPr lang="de-DE" baseline="0"/>
              <a:t> </a:t>
            </a:r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721F-5E4C-C84D-9E34-FDCF81012F68}" type="slidenum">
              <a:rPr lang="de-DE"/>
              <a:pPr>
                <a:defRPr/>
              </a:pPr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Bitte Einfach assoziativ zuschauen!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AC4BE-66CF-D447-83C0-9381F4542010}" type="slidenum">
              <a:rPr lang="de-DE" smtClean="0"/>
              <a:pPr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Bitte Einfach assoziativ zuschauen!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AC4BE-66CF-D447-83C0-9381F4542010}" type="slidenum">
              <a:rPr lang="de-DE" smtClean="0"/>
              <a:pPr/>
              <a:t>9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baseline="0"/>
              <a:t>Auf der Bühne mit Mitspieler aus dem Publikum:</a:t>
            </a:r>
          </a:p>
          <a:p>
            <a:endParaRPr lang="de-DE" baseline="0"/>
          </a:p>
          <a:p>
            <a:r>
              <a:rPr lang="de-DE" baseline="0"/>
              <a:t>Manuel Neuer ist gewachsen und Torwart geworden.</a:t>
            </a:r>
          </a:p>
          <a:p>
            <a:endParaRPr lang="de-DE" baseline="0"/>
          </a:p>
          <a:p>
            <a:r>
              <a:rPr lang="de-DE" baseline="0"/>
              <a:t>Beispiel für Embidiment (Maja Storch)&amp;Refraiming:</a:t>
            </a:r>
          </a:p>
          <a:p>
            <a:endParaRPr lang="de-DE" baseline="0"/>
          </a:p>
          <a:p>
            <a:r>
              <a:rPr lang="de-DE" baseline="0"/>
              <a:t>Der Ball als Feind: körperlich empfinden (der soll hier nicht rein) + Aktionen</a:t>
            </a:r>
          </a:p>
          <a:p>
            <a:endParaRPr lang="de-DE" baseline="0"/>
          </a:p>
          <a:p>
            <a:r>
              <a:rPr lang="de-DE" baseline="0"/>
              <a:t>Refraiming: der Ball ist mein Freund: körperlich empfinden: den Freund immer im Auge behalten, dem Freund nah sein, den Freund festhalten und umarmen wollen</a:t>
            </a:r>
          </a:p>
          <a:p>
            <a:endParaRPr lang="de-DE" baseline="0"/>
          </a:p>
          <a:p>
            <a:endParaRPr lang="de-DE" baseline="0"/>
          </a:p>
          <a:p>
            <a:endParaRPr lang="de-DE" baseline="0"/>
          </a:p>
          <a:p>
            <a:endParaRPr lang="de-DE" baseline="0"/>
          </a:p>
          <a:p>
            <a:endParaRPr lang="de-DE" baseline="0"/>
          </a:p>
          <a:p>
            <a:endParaRPr lang="de-DE" baseline="0"/>
          </a:p>
          <a:p>
            <a:r>
              <a:rPr lang="de-DE" baseline="0"/>
              <a:t> </a:t>
            </a:r>
            <a:endParaRPr lang="de-DE"/>
          </a:p>
          <a:p>
            <a:endParaRPr lang="de-DE" baseline="0"/>
          </a:p>
          <a:p>
            <a:endParaRPr lang="de-DE" baseline="0"/>
          </a:p>
          <a:p>
            <a:r>
              <a:rPr lang="de-DE" baseline="0"/>
              <a:t> </a:t>
            </a:r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721F-5E4C-C84D-9E34-FDCF81012F68}" type="slidenum">
              <a:rPr lang="de-DE"/>
              <a:pPr>
                <a:defRPr/>
              </a:pPr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/>
              <a:t>Felderleben:</a:t>
            </a:r>
          </a:p>
          <a:p>
            <a:endParaRPr lang="de-DE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/>
              <a:t>Innehalten spüren. Feldwahrnehmung, Wahrnehmung von Atmosphären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Zitat 2: Bleckwedel (2008). Systemische Therapie in Aktion: S. 258:</a:t>
            </a:r>
            <a:endParaRPr lang="de-DE" baseline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/>
          </a:p>
          <a:p>
            <a:r>
              <a:rPr lang="de-DE" sz="12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Das Erleben von Sozialen Feldern ist jedem von uns gut bekannt...</a:t>
            </a:r>
          </a:p>
          <a:p>
            <a:r>
              <a:rPr lang="de-DE" sz="12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 betrittst eine Stadt wie New York, eine Kirche oder einen</a:t>
            </a:r>
          </a:p>
          <a:p>
            <a:r>
              <a:rPr lang="de-DE" sz="12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offenen Platz, und diese Orte beeinflussen als besondere Felder dein Empfinden.</a:t>
            </a:r>
          </a:p>
          <a:p>
            <a:r>
              <a:rPr lang="de-DE" sz="12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Oder du besuchst deine Ursprungsfamilie und tauchst in ein besonderes soziales</a:t>
            </a:r>
          </a:p>
          <a:p>
            <a:r>
              <a:rPr lang="de-DE" sz="12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Feld ein, ein Feld mit einer bestimmten Atmosphäre, einem Klima, einem Sound,</a:t>
            </a:r>
          </a:p>
          <a:p>
            <a:r>
              <a:rPr lang="de-DE" sz="12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 dieses Feld löst spezifische Resonanzen, Empfindungen, Gedanken, Affekte,</a:t>
            </a:r>
          </a:p>
          <a:p>
            <a:r>
              <a:rPr lang="de-DE" sz="12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oder Rollen in dir aus.</a:t>
            </a:r>
            <a:endParaRPr lang="de-DE" baseline="0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721F-5E4C-C84D-9E34-FDCF81012F68}" type="slidenum">
              <a:rPr lang="de-DE"/>
              <a:pPr>
                <a:defRPr/>
              </a:pPr>
              <a:t>11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elfol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smtClean="0"/>
              <a:t>Master-Untertitelformat bearbeiten</a:t>
            </a:r>
            <a:endParaRPr kumimoji="0" lang="en-US"/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0BA3-1CE6-064B-A517-509C5F85C81D}" type="datetime1">
              <a:rPr lang="de-DE" smtClean="0"/>
              <a:pPr/>
              <a:t>17.01.2016</a:t>
            </a:fld>
            <a:endParaRPr lang="de-DE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Jan Bleckwedel  Supervision  www.fehrfeld.de</a:t>
            </a:r>
            <a:endParaRPr lang="de-DE"/>
          </a:p>
        </p:txBody>
      </p:sp>
      <p:sp>
        <p:nvSpPr>
          <p:cNvPr id="7" name="Gerade Verbindung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F3EA7C8-4D13-2A4D-A384-1A9CAE6DB87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de-DE" smtClean="0"/>
              <a:t>Mastertitelformat bearbeiten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und vertikaler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Mastertitelformat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 smtClean="0"/>
              <a:t>Mastertextformat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BDC48-CCA5-B04B-B1D2-083E8D4A072D}" type="datetime1">
              <a:rPr lang="de-DE" smtClean="0"/>
              <a:pPr/>
              <a:t>17.01.2016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Jan Bleckwedel  Supervision  www.fehrfeld.de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EA7C8-4D13-2A4D-A384-1A9CAE6DB87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kaler Titel u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Gerade Verbindung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DF3EA7C8-4D13-2A4D-A384-1A9CAE6DB87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de-DE" smtClean="0"/>
              <a:t>Mastertextformat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A8709-BA1B-FD4B-8E2C-B65DF6885BBD}" type="datetime1">
              <a:rPr lang="de-DE" smtClean="0"/>
              <a:pPr/>
              <a:t>17.01.2016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Jan Bleckwedel  Supervision  www.fehrfeld.de</a:t>
            </a:r>
            <a:endParaRPr lang="de-DE"/>
          </a:p>
        </p:txBody>
      </p:sp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de-DE" smtClean="0"/>
              <a:t>Mastertitelformat bearbeiten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de-DE" smtClean="0"/>
              <a:t>Mastertitelformat bearbeiten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04270-6963-1049-B588-67D2B37B103A}" type="datetime1">
              <a:rPr lang="de-DE" smtClean="0"/>
              <a:pPr/>
              <a:t>17.01.2016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Jan Bleckwedel  Supervision  www.fehrfeld.de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DF3EA7C8-4D13-2A4D-A384-1A9CAE6DB87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Mastertextformat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Abschnittsüberschri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 smtClean="0"/>
              <a:t>Mastertextformat bearbeiten</a:t>
            </a:r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hteck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Jan Bleckwedel  Supervision  www.fehrfeld.de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9A18F-C6AA-4444-9AD7-ADD70E7EF08B}" type="datetime1">
              <a:rPr lang="de-DE" smtClean="0"/>
              <a:pPr/>
              <a:t>17.01.2016</a:t>
            </a:fld>
            <a:endParaRPr lang="de-DE"/>
          </a:p>
        </p:txBody>
      </p:sp>
      <p:sp>
        <p:nvSpPr>
          <p:cNvPr id="8" name="Gerade Verbindung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F3EA7C8-4D13-2A4D-A384-1A9CAE6DB87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de-DE" smtClean="0"/>
              <a:t>Mastertitelformat bearbeiten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Zwei Inhal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de-DE" smtClean="0"/>
              <a:t>Mastertitelformat bearbeiten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CD5A03E1-ED9C-2445-B93B-A2D5E8D578FA}" type="datetime1">
              <a:rPr lang="de-DE" smtClean="0"/>
              <a:pPr/>
              <a:t>17.01.2016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Jan Bleckwedel  Supervision  www.fehrfeld.de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EA7C8-4D13-2A4D-A384-1A9CAE6DB87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Gerade Verbindung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Inhaltsplatzhalt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de-DE" smtClean="0"/>
              <a:t>Mastertextformat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12" name="Inhaltsplatzhalt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de-DE" smtClean="0"/>
              <a:t>Mastertextformat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Vergleich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erade Verbindung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hteck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hteck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hteck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hteck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Mastertextformat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Mastertextformat bearbeiten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CDCB4-B0C0-9A4B-B15B-3244495118CE}" type="datetime1">
              <a:rPr lang="de-DE" smtClean="0"/>
              <a:pPr/>
              <a:t>17.01.2016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r>
              <a:rPr lang="de-DE" smtClean="0"/>
              <a:t>Jan Bleckwedel  Supervision  www.fehrfeld.de</a:t>
            </a:r>
            <a:endParaRPr lang="de-DE"/>
          </a:p>
        </p:txBody>
      </p:sp>
      <p:sp>
        <p:nvSpPr>
          <p:cNvPr id="15" name="Gerade Verbindung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Inhaltsplatzhalt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Mastertextformat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26" name="Inhaltsplatzhalt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Mastertextformat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DF3EA7C8-4D13-2A4D-A384-1A9CAE6DB87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itel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de-DE" smtClean="0"/>
              <a:t>Mastertitelformat bearbeiten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Mastertitelformat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1111A-B3D9-8345-A9D4-0B33756A9F97}" type="datetime1">
              <a:rPr lang="de-DE" smtClean="0"/>
              <a:pPr/>
              <a:t>17.01.2016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Jan Bleckwedel  Supervision  www.fehrfeld.de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DF3EA7C8-4D13-2A4D-A384-1A9CAE6DB87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0FB5-7B8A-1348-A6A1-CEE1948575C2}" type="datetime1">
              <a:rPr lang="de-DE" smtClean="0"/>
              <a:pPr/>
              <a:t>17.01.2016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Jan Bleckwedel  Supervision  www.fehrfeld.de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F3EA7C8-4D13-2A4D-A384-1A9CAE6DB87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Inhalt mit Beschriftu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htec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hteck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de-DE" smtClean="0"/>
              <a:t>Mastertitelformat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Mastertextformat bearbeiten</a:t>
            </a:r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Gerade Verbindung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Inhaltsplatzhalt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Mastertextformat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F3EA7C8-4D13-2A4D-A384-1A9CAE6DB87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1" name="Rechteck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3A791-7BEA-5E4E-96FB-9EEBDCA64FAF}" type="datetime1">
              <a:rPr lang="de-DE" smtClean="0"/>
              <a:pPr/>
              <a:t>17.01.2016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r>
              <a:rPr lang="de-DE" smtClean="0"/>
              <a:t>Jan Bleckwedel  Supervision  www.fehrfeld.de</a:t>
            </a:r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erade Verbindung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hteck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hteck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hteck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DF3EA7C8-4D13-2A4D-A384-1A9CAE6DB87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de-DE" smtClean="0"/>
              <a:t>Mastertitelformat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de-DE" smtClean="0"/>
              <a:t>Bild durch Klicken auf Symbol hinzufügen</a:t>
            </a:r>
            <a:endParaRPr kumimoji="0"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e-DE" smtClean="0"/>
              <a:t>Mastertextformat bearbeiten</a:t>
            </a:r>
          </a:p>
        </p:txBody>
      </p:sp>
      <p:sp>
        <p:nvSpPr>
          <p:cNvPr id="22" name="Rechteck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C34AA864-7DDA-9644-A95D-49C2492B3CE1}" type="datetime1">
              <a:rPr lang="de-DE" smtClean="0"/>
              <a:pPr/>
              <a:t>17.01.2016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r>
              <a:rPr lang="de-DE" smtClean="0"/>
              <a:t>Jan Bleckwedel  Supervision  www.fehrfeld.de</a:t>
            </a:r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DDFB04A-7E29-714A-AC03-36484EB33ABB}" type="datetime1">
              <a:rPr lang="de-DE" smtClean="0"/>
              <a:pPr/>
              <a:t>17.01.2016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Jan Bleckwedel  Supervision  www.fehrfeld.de</a:t>
            </a:r>
            <a:endParaRPr lang="de-DE"/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Gerade Verbindung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F3EA7C8-4D13-2A4D-A384-1A9CAE6DB87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de-DE" smtClean="0"/>
              <a:t>Mastertitelformat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smtClean="0"/>
              <a:t>Mastertextformat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9.jpeg"/><Relationship Id="rId5" Type="http://schemas.openxmlformats.org/officeDocument/2006/relationships/image" Target="../media/image4.png"/><Relationship Id="rId6" Type="http://schemas.openxmlformats.org/officeDocument/2006/relationships/image" Target="../media/image13.png"/><Relationship Id="rId1" Type="http://schemas.openxmlformats.org/officeDocument/2006/relationships/video" Target="file://localhost/Users/janbleckwedel/Desktop/RA%CC%88UME/IMG_2717.m4v" TargetMode="Externa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4.png"/><Relationship Id="rId5" Type="http://schemas.openxmlformats.org/officeDocument/2006/relationships/image" Target="../media/image14.png"/><Relationship Id="rId1" Type="http://schemas.openxmlformats.org/officeDocument/2006/relationships/audio" Target="file://localhost/Users/janbleckwedel/Desktop/RA%CC%88UME/40%20Cantus%20in%20Memoriam%20Benjamin%20Britten%20for%20Strings%20and%20Bell%20(1977).m4a" TargetMode="Externa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???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4.pn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8" Type="http://schemas.openxmlformats.org/officeDocument/2006/relationships/image" Target="../media/image26.jpeg"/><Relationship Id="rId9" Type="http://schemas.openxmlformats.org/officeDocument/2006/relationships/image" Target="../media/image27.jpeg"/><Relationship Id="rId10" Type="http://schemas.openxmlformats.org/officeDocument/2006/relationships/image" Target="../media/image28.jpeg"/><Relationship Id="rId11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1.jpe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6.png"/><Relationship Id="rId1" Type="http://schemas.openxmlformats.org/officeDocument/2006/relationships/video" Target="file://localhost/Users/janbleckwedel/Desktop/RA%CC%88UME/PINA%202011%20(Rooftop-%20Luna%20de%20Margarita-%20Glasshouse)%20Kopie.mp4" TargetMode="Externa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6.png"/><Relationship Id="rId1" Type="http://schemas.openxmlformats.org/officeDocument/2006/relationships/video" Target="file://localhost/Users/janbleckwedel/Desktop/RA%CC%88UME/PINA%202011%20(Rooftop-%20Luna%20de%20Margarita-%20Glasshouse)%20Kopie.mp4" TargetMode="Externa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d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0.png"/><Relationship Id="rId1" Type="http://schemas.openxmlformats.org/officeDocument/2006/relationships/video" Target="file://localhost/Users/janbleckwedel/Desktop/RA%CC%88UME/LilaMitWagen.m4v" TargetMode="Externa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1.png"/><Relationship Id="rId1" Type="http://schemas.openxmlformats.org/officeDocument/2006/relationships/video" Target="file://localhost/Users/janbleckwedel/Desktop/RA%CC%88UME/IMG_0395%20(1).m4v" TargetMode="Externa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2.png"/><Relationship Id="rId1" Type="http://schemas.openxmlformats.org/officeDocument/2006/relationships/video" Target="file://localhost/Users/janbleckwedel/Desktop/RA%CC%88UME/IMG_2252.m4v" TargetMode="Externa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A9C6-DE93-884B-A918-A5CCCCB2096A}" type="datetime1">
              <a:rPr lang="de-DE" smtClean="0"/>
              <a:pPr/>
              <a:t>17.01.2016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600" smtClean="0"/>
              <a:t>Jan Bleckwedel   www.fehrfeld.de</a:t>
            </a:r>
            <a:endParaRPr lang="de-DE" sz="160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EA7C8-4D13-2A4D-A384-1A9CAE6DB87D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194929"/>
            <a:ext cx="7772400" cy="1445846"/>
          </a:xfrm>
        </p:spPr>
        <p:txBody>
          <a:bodyPr>
            <a:normAutofit fontScale="90000"/>
          </a:bodyPr>
          <a:lstStyle/>
          <a:p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6889" b="1" dirty="0" smtClean="0">
                <a:solidFill>
                  <a:srgbClr val="800000"/>
                </a:solidFill>
              </a:rPr>
              <a:t>Über Räume und Raumempfinden </a:t>
            </a: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endParaRPr lang="de-DE" sz="5400" b="1" dirty="0">
              <a:solidFill>
                <a:srgbClr val="FF0000"/>
              </a:solidFill>
            </a:endParaRPr>
          </a:p>
        </p:txBody>
      </p:sp>
      <p:pic>
        <p:nvPicPr>
          <p:cNvPr id="10" name="Bild 3" descr="jan logo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678340" y="5117211"/>
            <a:ext cx="1157812" cy="11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Empfinden von Räumen/Vitalitätsaffekte</a:t>
            </a:r>
            <a:endParaRPr lang="de-DE">
              <a:solidFill>
                <a:srgbClr val="800000"/>
              </a:solidFill>
            </a:endParaRPr>
          </a:p>
        </p:txBody>
      </p:sp>
      <p:sp>
        <p:nvSpPr>
          <p:cNvPr id="16389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304799" y="6410848"/>
            <a:ext cx="7962545" cy="36576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>
                <a:ea typeface="ＭＳ Ｐゴシック" pitchFamily="-84" charset="-128"/>
                <a:cs typeface="ＭＳ Ｐゴシック" pitchFamily="-84" charset="-128"/>
              </a:rPr>
              <a:t>Jan Bleckwedel  ©                                                                                                                             www.fehrfeld.de</a:t>
            </a:r>
          </a:p>
        </p:txBody>
      </p:sp>
      <p:pic>
        <p:nvPicPr>
          <p:cNvPr id="10" name="Inhaltsplatzhalter 9" descr="manuelneuer128_v-TeaserAufmacher.jpg"/>
          <p:cNvPicPr>
            <a:picLocks noGrp="1" noChangeAspect="1"/>
          </p:cNvPicPr>
          <p:nvPr>
            <p:ph sz="quarter" idx="1"/>
          </p:nvPr>
        </p:nvPicPr>
        <p:blipFill>
          <a:blip r:embed="rId4"/>
          <a:srcRect l="-2314" r="-2314"/>
          <a:stretch>
            <a:fillRect/>
          </a:stretch>
        </p:blipFill>
        <p:spPr/>
      </p:pic>
      <p:pic>
        <p:nvPicPr>
          <p:cNvPr id="16388" name="Bild 3" descr="jan logo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67345" y="6141066"/>
            <a:ext cx="538517" cy="538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G_2717.m4v">
            <a:hlinkClick r:id="" action="ppaction://media"/>
          </p:cNvPr>
          <p:cNvPicPr/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22910" y="1984248"/>
            <a:ext cx="226314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solidFill>
                  <a:srgbClr val="800000"/>
                </a:solidFill>
              </a:rPr>
              <a:t>Arvo Pärt</a:t>
            </a:r>
          </a:p>
        </p:txBody>
      </p:sp>
      <p:sp>
        <p:nvSpPr>
          <p:cNvPr id="16389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304799" y="6410848"/>
            <a:ext cx="7962545" cy="36576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>
                <a:ea typeface="ＭＳ Ｐゴシック" pitchFamily="-84" charset="-128"/>
                <a:cs typeface="ＭＳ Ｐゴシック" pitchFamily="-84" charset="-128"/>
              </a:rPr>
              <a:t>Jan Bleckwedel  ©                                                                                                                             www.fehrfeld.de</a:t>
            </a:r>
          </a:p>
        </p:txBody>
      </p:sp>
      <p:pic>
        <p:nvPicPr>
          <p:cNvPr id="16388" name="Bild 3" descr="jan logo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67345" y="6141066"/>
            <a:ext cx="538517" cy="538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40 Cantus in Memoriam Benjamin Britten for Strings and Bell (1977).m4a">
            <a:hlinkClick r:id="" action="ppaction://media"/>
          </p:cNvPr>
          <p:cNvPicPr>
            <a:picLocks noGrp="1" noRot="1" noChangeAspect="1"/>
          </p:cNvPicPr>
          <p:nvPr>
            <p:ph sz="quarter" idx="1"/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29125" y="3687763"/>
            <a:ext cx="249238" cy="249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0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solidFill>
                  <a:srgbClr val="800000"/>
                </a:solidFill>
              </a:rPr>
              <a:t>Psychosoziale- soziale Orte/Räume</a:t>
            </a:r>
          </a:p>
        </p:txBody>
      </p:sp>
      <p:sp>
        <p:nvSpPr>
          <p:cNvPr id="16389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304799" y="6410848"/>
            <a:ext cx="7962545" cy="36576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>
                <a:ea typeface="ＭＳ Ｐゴシック" pitchFamily="-84" charset="-128"/>
                <a:cs typeface="ＭＳ Ｐゴシック" pitchFamily="-84" charset="-128"/>
              </a:rPr>
              <a:t>Jan Bleckwedel  ©                                                                                                                             www.fehrfeld.de</a:t>
            </a:r>
          </a:p>
        </p:txBody>
      </p:sp>
      <p:sp>
        <p:nvSpPr>
          <p:cNvPr id="17" name="Inhaltsplatzhalter 16"/>
          <p:cNvSpPr>
            <a:spLocks noGrp="1"/>
          </p:cNvSpPr>
          <p:nvPr>
            <p:ph sz="quarter" idx="1"/>
          </p:nvPr>
        </p:nvSpPr>
        <p:spPr>
          <a:solidFill>
            <a:srgbClr val="008040"/>
          </a:solidFill>
        </p:spPr>
        <p:txBody>
          <a:bodyPr>
            <a:normAutofit/>
          </a:bodyPr>
          <a:lstStyle/>
          <a:p>
            <a:pPr algn="ctr"/>
            <a:r>
              <a:rPr lang="de-DE" sz="8200">
                <a:solidFill>
                  <a:srgbClr val="0000FF"/>
                </a:solidFill>
              </a:rPr>
              <a:t>Atmoshäre</a:t>
            </a:r>
          </a:p>
          <a:p>
            <a:pPr algn="ctr"/>
            <a:r>
              <a:rPr lang="de-DE" sz="8200">
                <a:solidFill>
                  <a:srgbClr val="0000FF"/>
                </a:solidFill>
              </a:rPr>
              <a:t>Klima</a:t>
            </a:r>
          </a:p>
          <a:p>
            <a:pPr algn="ctr"/>
            <a:r>
              <a:rPr lang="de-DE" sz="8200">
                <a:solidFill>
                  <a:srgbClr val="0000FF"/>
                </a:solidFill>
              </a:rPr>
              <a:t>Sound</a:t>
            </a:r>
          </a:p>
        </p:txBody>
      </p:sp>
      <p:pic>
        <p:nvPicPr>
          <p:cNvPr id="16388" name="Bild 3" descr="jan logo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67345" y="6141066"/>
            <a:ext cx="538517" cy="538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endParaRPr lang="de-DE" sz="5400" b="1" dirty="0">
              <a:solidFill>
                <a:srgbClr val="FF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EA7C8-4D13-2A4D-A384-1A9CAE6DB87D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7" name="Inhaltsplatzhalter 6"/>
          <p:cNvSpPr>
            <a:spLocks noGrp="1"/>
          </p:cNvSpPr>
          <p:nvPr>
            <p:ph sz="quarter" idx="1"/>
          </p:nvPr>
        </p:nvSpPr>
        <p:spPr>
          <a:xfrm>
            <a:off x="301752" y="434025"/>
            <a:ext cx="8503920" cy="4572000"/>
          </a:xfrm>
        </p:spPr>
        <p:txBody>
          <a:bodyPr>
            <a:normAutofit/>
          </a:bodyPr>
          <a:lstStyle/>
          <a:p>
            <a:pPr algn="ctr"/>
            <a:r>
              <a:rPr lang="de-DE" sz="5500">
                <a:solidFill>
                  <a:srgbClr val="CCFFCC"/>
                </a:solidFill>
              </a:rPr>
              <a:t>Zur psychologischen Metaphorik des Raumes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4600"/>
              <a:t>Kreativität I. Ordnung</a:t>
            </a:r>
          </a:p>
        </p:txBody>
      </p:sp>
      <p:sp>
        <p:nvSpPr>
          <p:cNvPr id="16389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Jan Bleckwedel                   www.fehrfeld.de</a:t>
            </a:r>
          </a:p>
        </p:txBody>
      </p:sp>
      <p:pic>
        <p:nvPicPr>
          <p:cNvPr id="16388" name="Bild 3" descr="jan logo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8114" y="5602810"/>
            <a:ext cx="808038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nhaltsplatzhalter 6" descr="jans_icons Kopie.jpg"/>
          <p:cNvPicPr>
            <a:picLocks noGrp="1" noChangeAspect="1"/>
          </p:cNvPicPr>
          <p:nvPr>
            <p:ph sz="quarter" idx="1"/>
          </p:nvPr>
        </p:nvPicPr>
        <p:blipFill>
          <a:blip r:embed="rId4"/>
          <a:srcRect l="-38871" r="-3887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el 19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de-DE" sz="2800">
                <a:ea typeface="ＭＳ Ｐゴシック" pitchFamily="-84" charset="-128"/>
                <a:cs typeface="ＭＳ Ｐゴシック" pitchFamily="-84" charset="-128"/>
              </a:rPr>
              <a:t>Vision !?</a:t>
            </a:r>
          </a:p>
        </p:txBody>
      </p:sp>
      <p:sp>
        <p:nvSpPr>
          <p:cNvPr id="56324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304800" y="6410325"/>
            <a:ext cx="7962900" cy="366713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de-DE">
                <a:latin typeface="Arial" pitchFamily="-84" charset="0"/>
              </a:rPr>
              <a:t>Jan Bleckwedel                                                                                                                                   www.fehrfeld.de</a:t>
            </a:r>
          </a:p>
        </p:txBody>
      </p:sp>
      <p:sp>
        <p:nvSpPr>
          <p:cNvPr id="56323" name="Inhaltsplatzhalt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de-DE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/>
            <a:endParaRPr lang="de-DE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/>
            <a:endParaRPr lang="de-DE"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56325" name="Bild 3" descr="jan logo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67700" y="6140450"/>
            <a:ext cx="53816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d 6" descr="IMG_033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980" y="156845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el 19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de-DE" sz="2800">
                <a:ea typeface="ＭＳ Ｐゴシック" pitchFamily="-84" charset="-128"/>
                <a:cs typeface="ＭＳ Ｐゴシック" pitchFamily="-84" charset="-128"/>
              </a:rPr>
              <a:t>Skulptur Shanghai</a:t>
            </a:r>
          </a:p>
        </p:txBody>
      </p:sp>
      <p:sp>
        <p:nvSpPr>
          <p:cNvPr id="56324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304800" y="6410325"/>
            <a:ext cx="7962900" cy="366713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de-DE">
                <a:latin typeface="Arial" pitchFamily="-84" charset="0"/>
              </a:rPr>
              <a:t>Jan Bleckwedel                                                                                                                                   www.fehrfeld.de</a:t>
            </a:r>
          </a:p>
        </p:txBody>
      </p:sp>
      <p:sp>
        <p:nvSpPr>
          <p:cNvPr id="56323" name="Inhaltsplatzhalt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de-DE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/>
            <a:endParaRPr lang="de-DE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/>
            <a:endParaRPr lang="de-DE"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56325" name="Bild 3" descr="jan logo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67700" y="6140450"/>
            <a:ext cx="53816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d 6" descr="IMG_87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594" y="1527175"/>
            <a:ext cx="6300826" cy="47256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el 19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de-DE" sz="2800">
                <a:ea typeface="ＭＳ Ｐゴシック" pitchFamily="-84" charset="-128"/>
                <a:cs typeface="ＭＳ Ｐゴシック" pitchFamily="-84" charset="-128"/>
              </a:rPr>
              <a:t>Skulptur Shanghai</a:t>
            </a:r>
          </a:p>
        </p:txBody>
      </p:sp>
      <p:sp>
        <p:nvSpPr>
          <p:cNvPr id="56324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304800" y="6410325"/>
            <a:ext cx="7962900" cy="366713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de-DE">
                <a:latin typeface="Arial" pitchFamily="-84" charset="0"/>
              </a:rPr>
              <a:t>Jan Bleckwedel                                                                                                                                   www.fehrfeld.de</a:t>
            </a:r>
          </a:p>
        </p:txBody>
      </p:sp>
      <p:sp>
        <p:nvSpPr>
          <p:cNvPr id="56323" name="Inhaltsplatzhalt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de-DE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/>
            <a:endParaRPr lang="de-DE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/>
            <a:endParaRPr lang="de-DE"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56325" name="Bild 3" descr="jan logo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67700" y="6140450"/>
            <a:ext cx="53816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Bild 10" descr="IMG_87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403" y="1527175"/>
            <a:ext cx="5803392" cy="43525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600" b="1" dirty="0"/>
              <a:t>Utilize Symbols</a:t>
            </a:r>
            <a:endParaRPr lang="de-DE" sz="2600" dirty="0"/>
          </a:p>
        </p:txBody>
      </p:sp>
      <p:sp>
        <p:nvSpPr>
          <p:cNvPr id="16389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304800" y="6410848"/>
            <a:ext cx="7962900" cy="36576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latin typeface="Lucida Grande"/>
                <a:ea typeface="ＭＳ Ｐゴシック" pitchFamily="-84" charset="-128"/>
                <a:cs typeface="Lucida Grande"/>
              </a:rPr>
              <a:t>Jan Bleckwedel                                                                                                                 www.fehrfeld.de</a:t>
            </a:r>
          </a:p>
        </p:txBody>
      </p:sp>
      <p:sp>
        <p:nvSpPr>
          <p:cNvPr id="22533" name="Inhaltsplatzhalter 6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de-DE">
                <a:solidFill>
                  <a:srgbClr val="7B9899"/>
                </a:solidFill>
                <a:latin typeface="Lucida Grande"/>
                <a:cs typeface="Lucida Grande"/>
              </a:rPr>
              <a:t/>
            </a:r>
            <a:br>
              <a:rPr lang="de-DE">
                <a:solidFill>
                  <a:srgbClr val="7B9899"/>
                </a:solidFill>
                <a:latin typeface="Lucida Grande"/>
                <a:cs typeface="Lucida Grande"/>
              </a:rPr>
            </a:br>
            <a:endParaRPr lang="de-DE">
              <a:solidFill>
                <a:srgbClr val="7B9899"/>
              </a:solidFill>
              <a:latin typeface="Lucida Grande"/>
              <a:cs typeface="Lucida Grande"/>
            </a:endParaRPr>
          </a:p>
          <a:p>
            <a:pPr eaLnBrk="1" hangingPunct="1"/>
            <a:endParaRPr lang="de-DE">
              <a:latin typeface="Lucida Grande"/>
              <a:cs typeface="Lucida Grande"/>
            </a:endParaRPr>
          </a:p>
        </p:txBody>
      </p:sp>
      <p:pic>
        <p:nvPicPr>
          <p:cNvPr id="22531" name="Bild 3" descr="jan logo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67700" y="6140450"/>
            <a:ext cx="53816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 7" descr="IMG_17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696" y="1436512"/>
            <a:ext cx="6632448" cy="497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600" b="1" dirty="0"/>
              <a:t>Move Chairs</a:t>
            </a:r>
            <a:endParaRPr lang="de-DE" sz="2600" dirty="0"/>
          </a:p>
        </p:txBody>
      </p:sp>
      <p:sp>
        <p:nvSpPr>
          <p:cNvPr id="16389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304800" y="6410848"/>
            <a:ext cx="7962900" cy="36576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latin typeface="Lucida Grande"/>
                <a:ea typeface="ＭＳ Ｐゴシック" pitchFamily="-84" charset="-128"/>
                <a:cs typeface="Lucida Grande"/>
              </a:rPr>
              <a:t>Jan Bleckwedel                                                                                                                 www.fehrfeld.de</a:t>
            </a:r>
          </a:p>
        </p:txBody>
      </p:sp>
      <p:sp>
        <p:nvSpPr>
          <p:cNvPr id="22533" name="Inhaltsplatzhalter 6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de-DE">
                <a:solidFill>
                  <a:srgbClr val="7B9899"/>
                </a:solidFill>
                <a:latin typeface="Lucida Grande"/>
                <a:cs typeface="Lucida Grande"/>
              </a:rPr>
              <a:t/>
            </a:r>
            <a:br>
              <a:rPr lang="de-DE">
                <a:solidFill>
                  <a:srgbClr val="7B9899"/>
                </a:solidFill>
                <a:latin typeface="Lucida Grande"/>
                <a:cs typeface="Lucida Grande"/>
              </a:rPr>
            </a:br>
            <a:endParaRPr lang="de-DE">
              <a:solidFill>
                <a:srgbClr val="7B9899"/>
              </a:solidFill>
              <a:latin typeface="Lucida Grande"/>
              <a:cs typeface="Lucida Grande"/>
            </a:endParaRPr>
          </a:p>
          <a:p>
            <a:pPr eaLnBrk="1" hangingPunct="1"/>
            <a:endParaRPr lang="de-DE">
              <a:latin typeface="Lucida Grande"/>
              <a:cs typeface="Lucida Grande"/>
            </a:endParaRPr>
          </a:p>
        </p:txBody>
      </p:sp>
      <p:pic>
        <p:nvPicPr>
          <p:cNvPr id="22531" name="Bild 3" descr="jan logo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67700" y="6140450"/>
            <a:ext cx="53816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d 6" descr="IMG_170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1166" y="1436512"/>
            <a:ext cx="6632448" cy="497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600" smtClean="0"/>
              <a:t/>
            </a:r>
            <a:br>
              <a:rPr lang="de-DE" sz="2600" smtClean="0"/>
            </a:br>
            <a:r>
              <a:rPr lang="de-DE" sz="4900" smtClean="0">
                <a:solidFill>
                  <a:srgbClr val="000090"/>
                </a:solidFill>
              </a:rPr>
              <a:t>Mehrdimensionaler Ansatz</a:t>
            </a:r>
            <a:endParaRPr lang="de-DE" sz="4900" dirty="0">
              <a:solidFill>
                <a:srgbClr val="000090"/>
              </a:solidFill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www.fehrfeld.de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3AC81-E21C-9341-82F6-BD2125D02F3C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de-DE" sz="2400" i="1" dirty="0"/>
              <a:t>Person – Interaktion – Konstellation – Feld - Umgebung</a:t>
            </a:r>
          </a:p>
        </p:txBody>
      </p:sp>
      <p:graphicFrame>
        <p:nvGraphicFramePr>
          <p:cNvPr id="419842" name="Object 2"/>
          <p:cNvGraphicFramePr>
            <a:graphicFrameLocks noChangeAspect="1"/>
          </p:cNvGraphicFramePr>
          <p:nvPr/>
        </p:nvGraphicFramePr>
        <p:xfrm>
          <a:off x="2730500" y="2205674"/>
          <a:ext cx="3249613" cy="3402013"/>
        </p:xfrm>
        <a:graphic>
          <a:graphicData uri="http://schemas.openxmlformats.org/presentationml/2006/ole">
            <p:oleObj spid="_x0000_s55298" name="Dokument" r:id="rId4" imgW="1625600" imgH="17018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el 19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Autofit/>
          </a:bodyPr>
          <a:lstStyle/>
          <a:p>
            <a:pPr eaLnBrk="1" hangingPunct="1"/>
            <a:r>
              <a:rPr lang="de-DE" sz="3400">
                <a:ea typeface="ＭＳ Ｐゴシック" pitchFamily="-84" charset="-128"/>
                <a:cs typeface="ＭＳ Ｐゴシック" pitchFamily="-84" charset="-128"/>
              </a:rPr>
              <a:t>Musikalische Improvisation</a:t>
            </a:r>
          </a:p>
        </p:txBody>
      </p:sp>
      <p:sp>
        <p:nvSpPr>
          <p:cNvPr id="56324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304800" y="6410325"/>
            <a:ext cx="7962900" cy="366713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de-DE">
                <a:latin typeface="Arial" pitchFamily="-84" charset="0"/>
              </a:rPr>
              <a:t>Jan Bleckwedel                                                                                                                                   www.fehrfeld.de</a:t>
            </a:r>
          </a:p>
        </p:txBody>
      </p:sp>
      <p:sp>
        <p:nvSpPr>
          <p:cNvPr id="56323" name="Inhaltsplatzhalt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de-DE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/>
            <a:endParaRPr lang="de-DE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/>
            <a:endParaRPr lang="de-DE"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56325" name="Bild 3" descr="jan logo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67700" y="6140450"/>
            <a:ext cx="53816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 7" descr="IMG_668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676" y="1435989"/>
            <a:ext cx="6632448" cy="49743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Kreativität II. Ordnung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8FB22-0AE0-AB4A-A028-D106C89C5452}" type="datetime1">
              <a:rPr lang="de-DE" smtClean="0"/>
              <a:pPr/>
              <a:t>17.01.2016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Jan Bleckwedel  Supervision  www.fehrfeld.de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EA7C8-4D13-2A4D-A384-1A9CAE6DB87D}" type="slidenum">
              <a:rPr lang="de-DE" smtClean="0"/>
              <a:pPr/>
              <a:t>21</a:t>
            </a:fld>
            <a:endParaRPr lang="de-DE"/>
          </a:p>
        </p:txBody>
      </p:sp>
      <p:pic>
        <p:nvPicPr>
          <p:cNvPr id="16" name="Inhaltsplatzhalter 15" descr="Mth3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8550" r="-8550"/>
          <a:stretch>
            <a:fillRect/>
          </a:stretch>
        </p:blipFill>
        <p:spPr>
          <a:xfrm>
            <a:off x="0" y="1527043"/>
            <a:ext cx="9226403" cy="4960239"/>
          </a:xfrm>
        </p:spPr>
      </p:pic>
      <p:pic>
        <p:nvPicPr>
          <p:cNvPr id="7" name="Bild 3" descr="jan logo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1625" y="228600"/>
            <a:ext cx="808038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 7" descr="LPS256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00" y="4245984"/>
            <a:ext cx="2159000" cy="2159000"/>
          </a:xfrm>
          <a:prstGeom prst="rect">
            <a:avLst/>
          </a:prstGeom>
        </p:spPr>
      </p:pic>
      <p:pic>
        <p:nvPicPr>
          <p:cNvPr id="9" name="Bild 8" descr="image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800" y="1527048"/>
            <a:ext cx="1905000" cy="1257300"/>
          </a:xfrm>
          <a:prstGeom prst="rect">
            <a:avLst/>
          </a:prstGeom>
        </p:spPr>
      </p:pic>
      <p:pic>
        <p:nvPicPr>
          <p:cNvPr id="10" name="Bild 9" descr="images-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8888" y="1637115"/>
            <a:ext cx="1422400" cy="1333500"/>
          </a:xfrm>
          <a:prstGeom prst="rect">
            <a:avLst/>
          </a:prstGeom>
        </p:spPr>
      </p:pic>
      <p:pic>
        <p:nvPicPr>
          <p:cNvPr id="11" name="Bild 10" descr="images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1305" y="1527048"/>
            <a:ext cx="2006473" cy="1502918"/>
          </a:xfrm>
          <a:prstGeom prst="rect">
            <a:avLst/>
          </a:prstGeom>
        </p:spPr>
      </p:pic>
      <p:pic>
        <p:nvPicPr>
          <p:cNvPr id="12" name="Bild 11" descr="Unknown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8796" y="5169784"/>
            <a:ext cx="1997964" cy="1317498"/>
          </a:xfrm>
          <a:prstGeom prst="rect">
            <a:avLst/>
          </a:prstGeom>
        </p:spPr>
      </p:pic>
      <p:pic>
        <p:nvPicPr>
          <p:cNvPr id="13" name="Bild 12" descr="images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7066" y="5122284"/>
            <a:ext cx="1714500" cy="1282700"/>
          </a:xfrm>
          <a:prstGeom prst="rect">
            <a:avLst/>
          </a:prstGeom>
        </p:spPr>
      </p:pic>
      <p:pic>
        <p:nvPicPr>
          <p:cNvPr id="14" name="Bild 13" descr="IMG_0330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70472" y="1467697"/>
            <a:ext cx="2235200" cy="167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000" b="1"/>
              <a:t>Entwicklungsräume</a:t>
            </a:r>
            <a:endParaRPr lang="de-DE" sz="5000" b="1">
              <a:solidFill>
                <a:srgbClr val="8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buNone/>
            </a:pPr>
            <a:endParaRPr lang="de-DE" sz="5600" b="1" cap="all">
              <a:ln/>
              <a:solidFill>
                <a:schemeClr val="accent1"/>
              </a:solidFill>
              <a:effectLst>
                <a:outerShdw blurRad="38100" dir="1500000" sy="-30000" kx="800400" algn="bl" rotWithShape="0">
                  <a:srgbClr val="000000">
                    <a:alpha val="20000"/>
                  </a:srgbClr>
                </a:outerShdw>
                <a:reflection blurRad="10000" stA="55000" endPos="48000" dist="500" dir="5400000" sy="-100000" algn="bl" rotWithShape="0"/>
              </a:effectLst>
              <a:latin typeface="Lucida Handwriting"/>
              <a:cs typeface="Lucida Handwriting"/>
            </a:endParaRPr>
          </a:p>
        </p:txBody>
      </p:sp>
      <p:pic>
        <p:nvPicPr>
          <p:cNvPr id="5" name="Bild 4" descr="264c7125-5651-4000-816c-fa42349c0cb8.1.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52" y="1541159"/>
            <a:ext cx="8534399" cy="45720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312333" y="2906889"/>
            <a:ext cx="639233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700">
                <a:solidFill>
                  <a:srgbClr val="FFFFFF"/>
                </a:solidFill>
                <a:latin typeface="Lithos Pro Regular"/>
                <a:cs typeface="Lithos Pro Regular"/>
              </a:rPr>
              <a:t>Possibility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el 1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100"/>
              <a:t>Die Bedeutung der Beziehung der Anderen für die eigene Entwicklung</a:t>
            </a:r>
          </a:p>
        </p:txBody>
      </p:sp>
      <p:sp>
        <p:nvSpPr>
          <p:cNvPr id="1638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7962900" cy="365760"/>
          </a:xfrm>
        </p:spPr>
        <p:txBody>
          <a:bodyPr/>
          <a:lstStyle/>
          <a:p>
            <a:r>
              <a:rPr lang="de-DE"/>
              <a:t>Jan Bleckwedel                                                                                                                                   www.fehrfeld.de</a:t>
            </a:r>
          </a:p>
        </p:txBody>
      </p:sp>
      <p:sp>
        <p:nvSpPr>
          <p:cNvPr id="86019" name="Inhaltsplatzhalt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de-DE"/>
          </a:p>
          <a:p>
            <a:endParaRPr lang="de-DE"/>
          </a:p>
          <a:p>
            <a:endParaRPr lang="de-DE"/>
          </a:p>
        </p:txBody>
      </p:sp>
      <p:pic>
        <p:nvPicPr>
          <p:cNvPr id="86021" name="Bild 3" descr="jan logo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67700" y="6140450"/>
            <a:ext cx="53816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 5" descr="tt-freudfamilie2-BM-Bayern-Daressal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354" y="1524762"/>
            <a:ext cx="6929120" cy="4615688"/>
          </a:xfrm>
          <a:prstGeom prst="rect">
            <a:avLst/>
          </a:prstGeom>
        </p:spPr>
      </p:pic>
      <p:cxnSp>
        <p:nvCxnSpPr>
          <p:cNvPr id="8" name="Gerade Verbindung mit Pfeil 7"/>
          <p:cNvCxnSpPr/>
          <p:nvPr/>
        </p:nvCxnSpPr>
        <p:spPr>
          <a:xfrm flipV="1">
            <a:off x="4272671" y="2582848"/>
            <a:ext cx="1323774" cy="79637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Bild 10" descr="Auge Kopie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3522" y="4048795"/>
            <a:ext cx="639689" cy="270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el 1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100"/>
              <a:t>Die Bedeutung der Beziehung der Anderen für die eigene Entwicklung</a:t>
            </a:r>
          </a:p>
        </p:txBody>
      </p:sp>
      <p:sp>
        <p:nvSpPr>
          <p:cNvPr id="1638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7962900" cy="365760"/>
          </a:xfrm>
        </p:spPr>
        <p:txBody>
          <a:bodyPr/>
          <a:lstStyle/>
          <a:p>
            <a:r>
              <a:rPr lang="de-DE"/>
              <a:t>Jan Bleckwedel                                                                                                                                   www.fehrfeld.de</a:t>
            </a:r>
          </a:p>
        </p:txBody>
      </p:sp>
      <p:sp>
        <p:nvSpPr>
          <p:cNvPr id="86019" name="Inhaltsplatzhalt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de-DE"/>
          </a:p>
          <a:p>
            <a:endParaRPr lang="de-DE"/>
          </a:p>
          <a:p>
            <a:endParaRPr lang="de-DE"/>
          </a:p>
        </p:txBody>
      </p:sp>
      <p:pic>
        <p:nvPicPr>
          <p:cNvPr id="86021" name="Bild 3" descr="jan logo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67700" y="6140450"/>
            <a:ext cx="53816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 5" descr="tt-freudfamilie2-BM-Bayern-Daressal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354" y="1524762"/>
            <a:ext cx="6929120" cy="4615688"/>
          </a:xfrm>
          <a:prstGeom prst="rect">
            <a:avLst/>
          </a:prstGeom>
        </p:spPr>
      </p:pic>
      <p:cxnSp>
        <p:nvCxnSpPr>
          <p:cNvPr id="8" name="Gerade Verbindung mit Pfeil 7"/>
          <p:cNvCxnSpPr/>
          <p:nvPr/>
        </p:nvCxnSpPr>
        <p:spPr>
          <a:xfrm>
            <a:off x="3045758" y="3454559"/>
            <a:ext cx="490363" cy="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Bild 10" descr="Auge Kopie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0257" y="2120088"/>
            <a:ext cx="639689" cy="270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el 1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400"/>
              <a:t>Die Bedeutung Anderer für die Entwicklung einer Beziehung</a:t>
            </a:r>
          </a:p>
        </p:txBody>
      </p:sp>
      <p:sp>
        <p:nvSpPr>
          <p:cNvPr id="1638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7962900" cy="365760"/>
          </a:xfrm>
        </p:spPr>
        <p:txBody>
          <a:bodyPr/>
          <a:lstStyle/>
          <a:p>
            <a:r>
              <a:rPr lang="de-DE"/>
              <a:t>Jan Bleckwedel                                                                                                                                   www.fehrfeld.de</a:t>
            </a:r>
          </a:p>
        </p:txBody>
      </p:sp>
      <p:sp>
        <p:nvSpPr>
          <p:cNvPr id="86019" name="Inhaltsplatzhalt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de-DE"/>
          </a:p>
          <a:p>
            <a:endParaRPr lang="de-DE"/>
          </a:p>
          <a:p>
            <a:endParaRPr lang="de-DE"/>
          </a:p>
        </p:txBody>
      </p:sp>
      <p:pic>
        <p:nvPicPr>
          <p:cNvPr id="86021" name="Bild 3" descr="jan logo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67700" y="6140450"/>
            <a:ext cx="53816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 5" descr="tt-freudfamilie2-BM-Bayern-Daressal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354" y="1524762"/>
            <a:ext cx="6929120" cy="4615688"/>
          </a:xfrm>
          <a:prstGeom prst="rect">
            <a:avLst/>
          </a:prstGeom>
        </p:spPr>
      </p:pic>
      <p:cxnSp>
        <p:nvCxnSpPr>
          <p:cNvPr id="8" name="Gerade Verbindung mit Pfeil 7"/>
          <p:cNvCxnSpPr/>
          <p:nvPr/>
        </p:nvCxnSpPr>
        <p:spPr>
          <a:xfrm flipV="1">
            <a:off x="4240384" y="2475231"/>
            <a:ext cx="1394404" cy="79637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Bild 11" descr="=spiral_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9710" y="4686838"/>
            <a:ext cx="444500" cy="487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el 1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Die Bedeutung von Entwicklungsräumen</a:t>
            </a:r>
          </a:p>
        </p:txBody>
      </p:sp>
      <p:sp>
        <p:nvSpPr>
          <p:cNvPr id="1638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7962900" cy="365760"/>
          </a:xfrm>
        </p:spPr>
        <p:txBody>
          <a:bodyPr/>
          <a:lstStyle/>
          <a:p>
            <a:r>
              <a:rPr lang="de-DE"/>
              <a:t>Jan Bleckwedel                                                                                                                                   www.fehrfeld.de</a:t>
            </a:r>
          </a:p>
        </p:txBody>
      </p:sp>
      <p:sp>
        <p:nvSpPr>
          <p:cNvPr id="86019" name="Inhaltsplatzhalt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de-DE"/>
          </a:p>
          <a:p>
            <a:endParaRPr lang="de-DE"/>
          </a:p>
          <a:p>
            <a:endParaRPr lang="de-DE"/>
          </a:p>
        </p:txBody>
      </p:sp>
      <p:pic>
        <p:nvPicPr>
          <p:cNvPr id="86021" name="Bild 3" descr="jan logo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67700" y="6140450"/>
            <a:ext cx="53816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 5" descr="tt-freudfamilie2-BM-Bayern-Daressal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354" y="1524762"/>
            <a:ext cx="6929120" cy="4615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9 Thesen zu Entwicklungsräumen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www.fehrfeld.de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3AC81-E21C-9341-82F6-BD2125D02F3C}" type="slidenum">
              <a:rPr lang="de-DE" smtClean="0"/>
              <a:pPr/>
              <a:t>27</a:t>
            </a:fld>
            <a:endParaRPr lang="de-DE"/>
          </a:p>
        </p:txBody>
      </p:sp>
      <p:pic>
        <p:nvPicPr>
          <p:cNvPr id="10" name="PINA 2011 (Rooftop- Luna de Margarita- Glasshouse) Kopie.mp4">
            <a:hlinkClick r:id="" action="ppaction://media"/>
            <a:hlinkHover r:id="" action="ppaction://ole?verb=0"/>
          </p:cNvPr>
          <p:cNvPicPr/>
          <p:nvPr>
            <p:ph sz="quarter"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25304" y="1527175"/>
            <a:ext cx="8456879" cy="4572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1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A9C6-DE93-884B-A918-A5CCCCB2096A}" type="datetime1">
              <a:rPr lang="de-DE" smtClean="0"/>
              <a:pPr/>
              <a:t>17.01.2016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600" smtClean="0"/>
              <a:t>Jan Bleckwedel   www.fehrfeld.de</a:t>
            </a:r>
            <a:endParaRPr lang="de-DE" sz="160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EA7C8-4D13-2A4D-A384-1A9CAE6DB87D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194929"/>
            <a:ext cx="7772400" cy="1445846"/>
          </a:xfrm>
        </p:spPr>
        <p:txBody>
          <a:bodyPr>
            <a:normAutofit fontScale="90000"/>
          </a:bodyPr>
          <a:lstStyle/>
          <a:p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6889" b="1" dirty="0" smtClean="0">
                <a:solidFill>
                  <a:srgbClr val="800000"/>
                </a:solidFill>
              </a:rPr>
              <a:t>Über Räume und Raum-Zeit-Empfinden </a:t>
            </a:r>
            <a:endParaRPr lang="de-DE" sz="5400" b="1" dirty="0">
              <a:solidFill>
                <a:srgbClr val="FF0000"/>
              </a:solidFill>
            </a:endParaRPr>
          </a:p>
        </p:txBody>
      </p:sp>
      <p:pic>
        <p:nvPicPr>
          <p:cNvPr id="10" name="Bild 3" descr="jan logo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678340" y="5117211"/>
            <a:ext cx="1157812" cy="11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4900"/>
              <a:t> </a:t>
            </a:r>
            <a:r>
              <a:rPr lang="de-DE" sz="4200"/>
              <a:t>Wechselseitige Hervorbringung</a:t>
            </a:r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04799" y="6410325"/>
            <a:ext cx="8531225" cy="366713"/>
          </a:xfrm>
        </p:spPr>
        <p:txBody>
          <a:bodyPr/>
          <a:lstStyle/>
          <a:p>
            <a:pPr>
              <a:defRPr/>
            </a:pPr>
            <a:r>
              <a:rPr lang="de-DE"/>
              <a:t>Jan Bleckwedel  ©                                                                                                                             www.fehrfeld.de</a:t>
            </a:r>
          </a:p>
        </p:txBody>
      </p:sp>
      <p:sp>
        <p:nvSpPr>
          <p:cNvPr id="7" name="Nach rechts gekrümmter Pfeil 6"/>
          <p:cNvSpPr/>
          <p:nvPr/>
        </p:nvSpPr>
        <p:spPr>
          <a:xfrm>
            <a:off x="1725820" y="1807093"/>
            <a:ext cx="698957" cy="3793268"/>
          </a:xfrm>
          <a:prstGeom prst="curvedRightArrow">
            <a:avLst/>
          </a:prstGeom>
          <a:solidFill>
            <a:srgbClr val="00804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0" name="Nach rechts gekrümmter Pfeil 9"/>
          <p:cNvSpPr/>
          <p:nvPr/>
        </p:nvSpPr>
        <p:spPr>
          <a:xfrm rot="10800000">
            <a:off x="6827744" y="1807093"/>
            <a:ext cx="677948" cy="3793268"/>
          </a:xfrm>
          <a:prstGeom prst="curvedRightArrow">
            <a:avLst/>
          </a:prstGeom>
          <a:solidFill>
            <a:srgbClr val="CC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Pina 2011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www.fehrfeld.de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3AC81-E21C-9341-82F6-BD2125D02F3C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10" name="PINA 2011 (Rooftop- Luna de Margarita- Glasshouse) Kopie.mp4">
            <a:hlinkClick r:id="" action="ppaction://media"/>
          </p:cNvPr>
          <p:cNvPicPr/>
          <p:nvPr>
            <p:ph sz="quarter"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25304" y="1527175"/>
            <a:ext cx="8456879" cy="4572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1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300" smtClean="0"/>
              <a:t/>
            </a:r>
            <a:br>
              <a:rPr lang="de-DE" sz="2300" smtClean="0"/>
            </a:br>
            <a:r>
              <a:rPr lang="de-DE" sz="2300" smtClean="0"/>
              <a:t/>
            </a:r>
            <a:br>
              <a:rPr lang="de-DE" sz="2300" smtClean="0"/>
            </a:br>
            <a:r>
              <a:rPr lang="de-DE" sz="3200" smtClean="0"/>
              <a:t>Neurobiologische Landkarte</a:t>
            </a:r>
            <a:endParaRPr lang="de-DE" sz="320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www.fehrfeld.de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3AC81-E21C-9341-82F6-BD2125D02F3C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de-DE" sz="3200" i="1" dirty="0" smtClean="0">
                <a:solidFill>
                  <a:srgbClr val="0000FF"/>
                </a:solidFill>
              </a:rPr>
              <a:t/>
            </a:r>
            <a:br>
              <a:rPr lang="de-DE" sz="3200" i="1" dirty="0" smtClean="0">
                <a:solidFill>
                  <a:srgbClr val="0000FF"/>
                </a:solidFill>
              </a:rPr>
            </a:br>
            <a:r>
              <a:rPr lang="de-DE" sz="3200" i="1" dirty="0" smtClean="0">
                <a:solidFill>
                  <a:srgbClr val="0000FF"/>
                </a:solidFill>
              </a:rPr>
              <a:t/>
            </a:r>
            <a:br>
              <a:rPr lang="de-DE" sz="3200" i="1" dirty="0" smtClean="0">
                <a:solidFill>
                  <a:srgbClr val="0000FF"/>
                </a:solidFill>
              </a:rPr>
            </a:br>
            <a:endParaRPr lang="de-DE" sz="1800" i="1" dirty="0" smtClean="0">
              <a:solidFill>
                <a:srgbClr val="000090"/>
              </a:solidFill>
            </a:endParaRPr>
          </a:p>
          <a:p>
            <a:endParaRPr lang="de-DE" sz="1800" i="1" dirty="0"/>
          </a:p>
        </p:txBody>
      </p:sp>
      <p:pic>
        <p:nvPicPr>
          <p:cNvPr id="6" name="Bild 5" descr="Neurobiol.System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040638" y="466175"/>
            <a:ext cx="7556500" cy="1069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900"/>
              <a:t>Lage im Raum/Orientierung im Raum/Empfinden</a:t>
            </a:r>
            <a:endParaRPr lang="de-DE" sz="2900">
              <a:solidFill>
                <a:srgbClr val="800000"/>
              </a:solidFill>
            </a:endParaRPr>
          </a:p>
        </p:txBody>
      </p:sp>
      <p:sp>
        <p:nvSpPr>
          <p:cNvPr id="16389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304799" y="6410848"/>
            <a:ext cx="7962545" cy="36576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>
                <a:ea typeface="ＭＳ Ｐゴシック" pitchFamily="-84" charset="-128"/>
                <a:cs typeface="ＭＳ Ｐゴシック" pitchFamily="-84" charset="-128"/>
              </a:rPr>
              <a:t>Jan Bleckwedel  ©                                                                                                                             www.fehrfeld.de</a:t>
            </a:r>
          </a:p>
        </p:txBody>
      </p:sp>
      <p:pic>
        <p:nvPicPr>
          <p:cNvPr id="10" name="Inhaltsplatzhalter 9" descr="manuelneuer128_v-TeaserAufmacher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2314" r="-2314"/>
          <a:stretch>
            <a:fillRect/>
          </a:stretch>
        </p:blipFill>
        <p:spPr/>
      </p:pic>
      <p:pic>
        <p:nvPicPr>
          <p:cNvPr id="16388" name="Bild 3" descr="jan logo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67345" y="6141066"/>
            <a:ext cx="538517" cy="538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endParaRPr lang="de-DE" sz="5400" b="1" dirty="0">
              <a:solidFill>
                <a:srgbClr val="FF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EA7C8-4D13-2A4D-A384-1A9CAE6DB87D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6" name="LilaMitWagen.m4v">
            <a:hlinkClick r:id="" action="ppaction://media"/>
          </p:cNvPr>
          <p:cNvPicPr/>
          <p:nvPr>
            <p:ph sz="quarter"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21744" y="2289175"/>
            <a:ext cx="4064000" cy="304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Orientierung / Empfinden im Raum/ Landschaft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www.fehrfeld.de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3AC81-E21C-9341-82F6-BD2125D02F3C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9" name="IMG_0395 (1).m4v">
            <a:hlinkClick r:id="" action="ppaction://media"/>
          </p:cNvPr>
          <p:cNvPicPr/>
          <p:nvPr>
            <p:ph sz="quarter"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89744" y="1527175"/>
            <a:ext cx="8128000" cy="4572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Beijing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www.fehrfeld.de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3AC81-E21C-9341-82F6-BD2125D02F3C}" type="slidenum">
              <a:rPr lang="de-DE" smtClean="0"/>
              <a:pPr/>
              <a:t>9</a:t>
            </a:fld>
            <a:endParaRPr lang="de-DE"/>
          </a:p>
        </p:txBody>
      </p:sp>
      <p:pic>
        <p:nvPicPr>
          <p:cNvPr id="8" name="IMG_2252.m4v">
            <a:hlinkClick r:id="" action="ppaction://media"/>
          </p:cNvPr>
          <p:cNvPicPr/>
          <p:nvPr>
            <p:ph sz="quarter"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89744" y="1527175"/>
            <a:ext cx="8128000" cy="4572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ronus">
  <a:themeElements>
    <a:clrScheme name="Cronus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ronus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ronus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791</Words>
  <Application>Microsoft Macintosh PowerPoint</Application>
  <PresentationFormat>Bildschirmpräsentation (4:3)</PresentationFormat>
  <Paragraphs>202</Paragraphs>
  <Slides>28</Slides>
  <Notes>24</Notes>
  <HiddenSlides>0</HiddenSlides>
  <MMClips>7</MMClips>
  <ScaleCrop>false</ScaleCrop>
  <HeadingPairs>
    <vt:vector size="6" baseType="variant">
      <vt:variant>
        <vt:lpstr>Entwurfsvorlage</vt:lpstr>
      </vt:variant>
      <vt:variant>
        <vt:i4>1</vt:i4>
      </vt:variant>
      <vt:variant>
        <vt:lpstr>Verknüpfungen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0" baseType="lpstr">
      <vt:lpstr>Cronus</vt:lpstr>
      <vt:lpstr>???</vt:lpstr>
      <vt:lpstr>                 Über Räume und Raumempfinden  </vt:lpstr>
      <vt:lpstr> Mehrdimensionaler Ansatz</vt:lpstr>
      <vt:lpstr> Wechselseitige Hervorbringung</vt:lpstr>
      <vt:lpstr>Pina 2011</vt:lpstr>
      <vt:lpstr>  Neurobiologische Landkarte</vt:lpstr>
      <vt:lpstr>Lage im Raum/Orientierung im Raum/Empfinden</vt:lpstr>
      <vt:lpstr>         </vt:lpstr>
      <vt:lpstr>Orientierung / Empfinden im Raum/ Landschaft</vt:lpstr>
      <vt:lpstr>Beijing</vt:lpstr>
      <vt:lpstr>Empfinden von Räumen/Vitalitätsaffekte</vt:lpstr>
      <vt:lpstr>Arvo Pärt</vt:lpstr>
      <vt:lpstr>Psychosoziale- soziale Orte/Räume</vt:lpstr>
      <vt:lpstr>         </vt:lpstr>
      <vt:lpstr>Kreativität I. Ordnung</vt:lpstr>
      <vt:lpstr>Vision !?</vt:lpstr>
      <vt:lpstr>Skulptur Shanghai</vt:lpstr>
      <vt:lpstr>Skulptur Shanghai</vt:lpstr>
      <vt:lpstr>Utilize Symbols</vt:lpstr>
      <vt:lpstr>Move Chairs</vt:lpstr>
      <vt:lpstr>Musikalische Improvisation</vt:lpstr>
      <vt:lpstr>Kreativität II. Ordnung</vt:lpstr>
      <vt:lpstr>Entwicklungsräume</vt:lpstr>
      <vt:lpstr>Die Bedeutung der Beziehung der Anderen für die eigene Entwicklung</vt:lpstr>
      <vt:lpstr>Die Bedeutung der Beziehung der Anderen für die eigene Entwicklung</vt:lpstr>
      <vt:lpstr>Die Bedeutung Anderer für die Entwicklung einer Beziehung</vt:lpstr>
      <vt:lpstr>Die Bedeutung von Entwicklungsräumen</vt:lpstr>
      <vt:lpstr>9 Thesen zu Entwicklungsräumen</vt:lpstr>
      <vt:lpstr>                   Über Räume und Raum-Zeit-Empfinden </vt:lpstr>
    </vt:vector>
  </TitlesOfParts>
  <Manager/>
  <Company>FehrfeldSupervision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Systemische Therapie in Aktion</dc:title>
  <dc:subject/>
  <dc:creator>Jan Bleckwedel</dc:creator>
  <cp:keywords/>
  <dc:description/>
  <cp:lastModifiedBy>Jan Bleckwedel</cp:lastModifiedBy>
  <cp:revision>27</cp:revision>
  <cp:lastPrinted>2011-09-14T15:11:31Z</cp:lastPrinted>
  <dcterms:created xsi:type="dcterms:W3CDTF">2016-01-17T18:15:15Z</dcterms:created>
  <dcterms:modified xsi:type="dcterms:W3CDTF">2016-01-17T18:15:39Z</dcterms:modified>
  <cp:category/>
</cp:coreProperties>
</file>